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6" r:id="rId2"/>
    <p:sldId id="267" r:id="rId3"/>
    <p:sldId id="256" r:id="rId4"/>
    <p:sldId id="257" r:id="rId5"/>
    <p:sldId id="258" r:id="rId6"/>
    <p:sldId id="259" r:id="rId7"/>
    <p:sldId id="260" r:id="rId8"/>
    <p:sldId id="261" r:id="rId9"/>
    <p:sldId id="262" r:id="rId10"/>
    <p:sldId id="263"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19127"/>
    <a:srgbClr val="20C7E8"/>
    <a:srgbClr val="C84040"/>
    <a:srgbClr val="F90F52"/>
    <a:srgbClr val="E9321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706" autoAdjust="0"/>
    <p:restoredTop sz="94660"/>
  </p:normalViewPr>
  <p:slideViewPr>
    <p:cSldViewPr snapToGrid="0">
      <p:cViewPr varScale="1">
        <p:scale>
          <a:sx n="70" d="100"/>
          <a:sy n="70" d="100"/>
        </p:scale>
        <p:origin x="750"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145FAC-5E52-EFD8-8DCB-6211FCFFA7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293233F-1EB1-292D-F411-2C695EFF2F4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6FD0CBCC-9BE6-66AA-3D8E-807CE85858B4}"/>
              </a:ext>
            </a:extLst>
          </p:cNvPr>
          <p:cNvSpPr>
            <a:spLocks noGrp="1"/>
          </p:cNvSpPr>
          <p:nvPr>
            <p:ph type="dt" sz="half" idx="10"/>
          </p:nvPr>
        </p:nvSpPr>
        <p:spPr/>
        <p:txBody>
          <a:bodyPr/>
          <a:lstStyle/>
          <a:p>
            <a:fld id="{AE470AB5-9CEF-4185-AD04-04239102B777}" type="datetimeFigureOut">
              <a:rPr lang="en-IN" smtClean="0"/>
              <a:t>28-03-2024</a:t>
            </a:fld>
            <a:endParaRPr lang="en-IN"/>
          </a:p>
        </p:txBody>
      </p:sp>
      <p:sp>
        <p:nvSpPr>
          <p:cNvPr id="5" name="Footer Placeholder 4">
            <a:extLst>
              <a:ext uri="{FF2B5EF4-FFF2-40B4-BE49-F238E27FC236}">
                <a16:creationId xmlns:a16="http://schemas.microsoft.com/office/drawing/2014/main" id="{C76C7C77-0542-D0A0-1EF0-322596C7D61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18C0D6-4750-FF88-3184-C953FE944562}"/>
              </a:ext>
            </a:extLst>
          </p:cNvPr>
          <p:cNvSpPr>
            <a:spLocks noGrp="1"/>
          </p:cNvSpPr>
          <p:nvPr>
            <p:ph type="sldNum" sz="quarter" idx="12"/>
          </p:nvPr>
        </p:nvSpPr>
        <p:spPr/>
        <p:txBody>
          <a:bodyPr/>
          <a:lstStyle/>
          <a:p>
            <a:fld id="{9B815DAD-4293-4645-A19B-9844E3E61CEB}" type="slidenum">
              <a:rPr lang="en-IN" smtClean="0"/>
              <a:t>‹#›</a:t>
            </a:fld>
            <a:endParaRPr lang="en-IN"/>
          </a:p>
        </p:txBody>
      </p:sp>
    </p:spTree>
    <p:extLst>
      <p:ext uri="{BB962C8B-B14F-4D97-AF65-F5344CB8AC3E}">
        <p14:creationId xmlns:p14="http://schemas.microsoft.com/office/powerpoint/2010/main" val="28238232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DDC73B-7952-64D4-D24E-EBA65476215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D59E048-0664-53A7-7BB4-2190F5E280F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E0B2A4C-91ED-044C-529C-66B5B101FBAE}"/>
              </a:ext>
            </a:extLst>
          </p:cNvPr>
          <p:cNvSpPr>
            <a:spLocks noGrp="1"/>
          </p:cNvSpPr>
          <p:nvPr>
            <p:ph type="dt" sz="half" idx="10"/>
          </p:nvPr>
        </p:nvSpPr>
        <p:spPr/>
        <p:txBody>
          <a:bodyPr/>
          <a:lstStyle/>
          <a:p>
            <a:fld id="{AE470AB5-9CEF-4185-AD04-04239102B777}" type="datetimeFigureOut">
              <a:rPr lang="en-IN" smtClean="0"/>
              <a:t>28-03-2024</a:t>
            </a:fld>
            <a:endParaRPr lang="en-IN"/>
          </a:p>
        </p:txBody>
      </p:sp>
      <p:sp>
        <p:nvSpPr>
          <p:cNvPr id="5" name="Footer Placeholder 4">
            <a:extLst>
              <a:ext uri="{FF2B5EF4-FFF2-40B4-BE49-F238E27FC236}">
                <a16:creationId xmlns:a16="http://schemas.microsoft.com/office/drawing/2014/main" id="{3EBCF91C-8E0C-85BF-DDF6-BAD425B1F49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2A0E48-72AF-F0DC-ECE9-9C1B93A899D0}"/>
              </a:ext>
            </a:extLst>
          </p:cNvPr>
          <p:cNvSpPr>
            <a:spLocks noGrp="1"/>
          </p:cNvSpPr>
          <p:nvPr>
            <p:ph type="sldNum" sz="quarter" idx="12"/>
          </p:nvPr>
        </p:nvSpPr>
        <p:spPr/>
        <p:txBody>
          <a:bodyPr/>
          <a:lstStyle/>
          <a:p>
            <a:fld id="{9B815DAD-4293-4645-A19B-9844E3E61CEB}" type="slidenum">
              <a:rPr lang="en-IN" smtClean="0"/>
              <a:t>‹#›</a:t>
            </a:fld>
            <a:endParaRPr lang="en-IN"/>
          </a:p>
        </p:txBody>
      </p:sp>
    </p:spTree>
    <p:extLst>
      <p:ext uri="{BB962C8B-B14F-4D97-AF65-F5344CB8AC3E}">
        <p14:creationId xmlns:p14="http://schemas.microsoft.com/office/powerpoint/2010/main" val="798524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7711327-156A-1FFA-1103-3A125B70E4AD}"/>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A2D7928-147B-F92F-6A2E-69243886F64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78B65CD5-EABE-A7B0-3336-3FA772CB5868}"/>
              </a:ext>
            </a:extLst>
          </p:cNvPr>
          <p:cNvSpPr>
            <a:spLocks noGrp="1"/>
          </p:cNvSpPr>
          <p:nvPr>
            <p:ph type="dt" sz="half" idx="10"/>
          </p:nvPr>
        </p:nvSpPr>
        <p:spPr/>
        <p:txBody>
          <a:bodyPr/>
          <a:lstStyle/>
          <a:p>
            <a:fld id="{AE470AB5-9CEF-4185-AD04-04239102B777}" type="datetimeFigureOut">
              <a:rPr lang="en-IN" smtClean="0"/>
              <a:t>28-03-2024</a:t>
            </a:fld>
            <a:endParaRPr lang="en-IN"/>
          </a:p>
        </p:txBody>
      </p:sp>
      <p:sp>
        <p:nvSpPr>
          <p:cNvPr id="5" name="Footer Placeholder 4">
            <a:extLst>
              <a:ext uri="{FF2B5EF4-FFF2-40B4-BE49-F238E27FC236}">
                <a16:creationId xmlns:a16="http://schemas.microsoft.com/office/drawing/2014/main" id="{B7D05791-9699-2BD3-E1AE-D617B959771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E0635B3-E733-E975-3F7F-89AEDAC644D6}"/>
              </a:ext>
            </a:extLst>
          </p:cNvPr>
          <p:cNvSpPr>
            <a:spLocks noGrp="1"/>
          </p:cNvSpPr>
          <p:nvPr>
            <p:ph type="sldNum" sz="quarter" idx="12"/>
          </p:nvPr>
        </p:nvSpPr>
        <p:spPr/>
        <p:txBody>
          <a:bodyPr/>
          <a:lstStyle/>
          <a:p>
            <a:fld id="{9B815DAD-4293-4645-A19B-9844E3E61CEB}" type="slidenum">
              <a:rPr lang="en-IN" smtClean="0"/>
              <a:t>‹#›</a:t>
            </a:fld>
            <a:endParaRPr lang="en-IN"/>
          </a:p>
        </p:txBody>
      </p:sp>
    </p:spTree>
    <p:extLst>
      <p:ext uri="{BB962C8B-B14F-4D97-AF65-F5344CB8AC3E}">
        <p14:creationId xmlns:p14="http://schemas.microsoft.com/office/powerpoint/2010/main" val="15585517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1C9442-1877-8F8D-AA24-AF63E49CCF12}"/>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A90C68F0-962A-8BB6-6C60-57BAF804ED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0DDC45C-AF06-9A20-286E-97F282810A44}"/>
              </a:ext>
            </a:extLst>
          </p:cNvPr>
          <p:cNvSpPr>
            <a:spLocks noGrp="1"/>
          </p:cNvSpPr>
          <p:nvPr>
            <p:ph type="dt" sz="half" idx="10"/>
          </p:nvPr>
        </p:nvSpPr>
        <p:spPr/>
        <p:txBody>
          <a:bodyPr/>
          <a:lstStyle/>
          <a:p>
            <a:fld id="{AE470AB5-9CEF-4185-AD04-04239102B777}" type="datetimeFigureOut">
              <a:rPr lang="en-IN" smtClean="0"/>
              <a:t>28-03-2024</a:t>
            </a:fld>
            <a:endParaRPr lang="en-IN"/>
          </a:p>
        </p:txBody>
      </p:sp>
      <p:sp>
        <p:nvSpPr>
          <p:cNvPr id="5" name="Footer Placeholder 4">
            <a:extLst>
              <a:ext uri="{FF2B5EF4-FFF2-40B4-BE49-F238E27FC236}">
                <a16:creationId xmlns:a16="http://schemas.microsoft.com/office/drawing/2014/main" id="{1C4448C3-869B-8CA2-8DEC-B075113E93B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76D2E3A-0588-F8ED-0594-033D6AB366F6}"/>
              </a:ext>
            </a:extLst>
          </p:cNvPr>
          <p:cNvSpPr>
            <a:spLocks noGrp="1"/>
          </p:cNvSpPr>
          <p:nvPr>
            <p:ph type="sldNum" sz="quarter" idx="12"/>
          </p:nvPr>
        </p:nvSpPr>
        <p:spPr/>
        <p:txBody>
          <a:bodyPr/>
          <a:lstStyle/>
          <a:p>
            <a:fld id="{9B815DAD-4293-4645-A19B-9844E3E61CEB}" type="slidenum">
              <a:rPr lang="en-IN" smtClean="0"/>
              <a:t>‹#›</a:t>
            </a:fld>
            <a:endParaRPr lang="en-IN"/>
          </a:p>
        </p:txBody>
      </p:sp>
    </p:spTree>
    <p:extLst>
      <p:ext uri="{BB962C8B-B14F-4D97-AF65-F5344CB8AC3E}">
        <p14:creationId xmlns:p14="http://schemas.microsoft.com/office/powerpoint/2010/main" val="3446104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D63A8-E8BE-D7CE-2D11-1DF6233C7FA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B41E9D2-5DC6-8C97-151B-0986B2C136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8A407A-5FE0-4BD7-C6C1-D19DC59DE09C}"/>
              </a:ext>
            </a:extLst>
          </p:cNvPr>
          <p:cNvSpPr>
            <a:spLocks noGrp="1"/>
          </p:cNvSpPr>
          <p:nvPr>
            <p:ph type="dt" sz="half" idx="10"/>
          </p:nvPr>
        </p:nvSpPr>
        <p:spPr/>
        <p:txBody>
          <a:bodyPr/>
          <a:lstStyle/>
          <a:p>
            <a:fld id="{AE470AB5-9CEF-4185-AD04-04239102B777}" type="datetimeFigureOut">
              <a:rPr lang="en-IN" smtClean="0"/>
              <a:t>28-03-2024</a:t>
            </a:fld>
            <a:endParaRPr lang="en-IN"/>
          </a:p>
        </p:txBody>
      </p:sp>
      <p:sp>
        <p:nvSpPr>
          <p:cNvPr id="5" name="Footer Placeholder 4">
            <a:extLst>
              <a:ext uri="{FF2B5EF4-FFF2-40B4-BE49-F238E27FC236}">
                <a16:creationId xmlns:a16="http://schemas.microsoft.com/office/drawing/2014/main" id="{2A54B1AA-CA9C-6362-FB5C-4B28A7C6F5A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2A8C9B6-8688-4F46-1029-FF8E7D45909C}"/>
              </a:ext>
            </a:extLst>
          </p:cNvPr>
          <p:cNvSpPr>
            <a:spLocks noGrp="1"/>
          </p:cNvSpPr>
          <p:nvPr>
            <p:ph type="sldNum" sz="quarter" idx="12"/>
          </p:nvPr>
        </p:nvSpPr>
        <p:spPr/>
        <p:txBody>
          <a:bodyPr/>
          <a:lstStyle/>
          <a:p>
            <a:fld id="{9B815DAD-4293-4645-A19B-9844E3E61CEB}" type="slidenum">
              <a:rPr lang="en-IN" smtClean="0"/>
              <a:t>‹#›</a:t>
            </a:fld>
            <a:endParaRPr lang="en-IN"/>
          </a:p>
        </p:txBody>
      </p:sp>
    </p:spTree>
    <p:extLst>
      <p:ext uri="{BB962C8B-B14F-4D97-AF65-F5344CB8AC3E}">
        <p14:creationId xmlns:p14="http://schemas.microsoft.com/office/powerpoint/2010/main" val="33096774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3004C-BAD6-1898-4AC1-CB3FB665F9AB}"/>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B0E4020-9155-F60D-1A72-7F47D3EE11F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81434FD4-1495-03AF-77D6-9D8C1658560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0AD19FD-4166-E24D-46D6-A95AC8B4F060}"/>
              </a:ext>
            </a:extLst>
          </p:cNvPr>
          <p:cNvSpPr>
            <a:spLocks noGrp="1"/>
          </p:cNvSpPr>
          <p:nvPr>
            <p:ph type="dt" sz="half" idx="10"/>
          </p:nvPr>
        </p:nvSpPr>
        <p:spPr/>
        <p:txBody>
          <a:bodyPr/>
          <a:lstStyle/>
          <a:p>
            <a:fld id="{AE470AB5-9CEF-4185-AD04-04239102B777}" type="datetimeFigureOut">
              <a:rPr lang="en-IN" smtClean="0"/>
              <a:t>28-03-2024</a:t>
            </a:fld>
            <a:endParaRPr lang="en-IN"/>
          </a:p>
        </p:txBody>
      </p:sp>
      <p:sp>
        <p:nvSpPr>
          <p:cNvPr id="6" name="Footer Placeholder 5">
            <a:extLst>
              <a:ext uri="{FF2B5EF4-FFF2-40B4-BE49-F238E27FC236}">
                <a16:creationId xmlns:a16="http://schemas.microsoft.com/office/drawing/2014/main" id="{CCC2C623-8D86-98D8-ED68-DD6A635F5A2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9AA8FE04-EB0D-375D-13ED-0723F298E6FC}"/>
              </a:ext>
            </a:extLst>
          </p:cNvPr>
          <p:cNvSpPr>
            <a:spLocks noGrp="1"/>
          </p:cNvSpPr>
          <p:nvPr>
            <p:ph type="sldNum" sz="quarter" idx="12"/>
          </p:nvPr>
        </p:nvSpPr>
        <p:spPr/>
        <p:txBody>
          <a:bodyPr/>
          <a:lstStyle/>
          <a:p>
            <a:fld id="{9B815DAD-4293-4645-A19B-9844E3E61CEB}" type="slidenum">
              <a:rPr lang="en-IN" smtClean="0"/>
              <a:t>‹#›</a:t>
            </a:fld>
            <a:endParaRPr lang="en-IN"/>
          </a:p>
        </p:txBody>
      </p:sp>
    </p:spTree>
    <p:extLst>
      <p:ext uri="{BB962C8B-B14F-4D97-AF65-F5344CB8AC3E}">
        <p14:creationId xmlns:p14="http://schemas.microsoft.com/office/powerpoint/2010/main" val="25595996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BF908-8809-33C7-6A45-B64F98E5BEB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4DFB68A2-D36D-5017-1F3B-EF9EBE1B16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75924B8-E1F6-FFC2-9952-9A48D4B941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42843FC3-D572-4ADA-E067-D3DF3FEC15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927F981-43AE-DEDC-552F-33EB386A32E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BBAC6DAF-01DB-8F38-78C4-6AAF1D014BE9}"/>
              </a:ext>
            </a:extLst>
          </p:cNvPr>
          <p:cNvSpPr>
            <a:spLocks noGrp="1"/>
          </p:cNvSpPr>
          <p:nvPr>
            <p:ph type="dt" sz="half" idx="10"/>
          </p:nvPr>
        </p:nvSpPr>
        <p:spPr/>
        <p:txBody>
          <a:bodyPr/>
          <a:lstStyle/>
          <a:p>
            <a:fld id="{AE470AB5-9CEF-4185-AD04-04239102B777}" type="datetimeFigureOut">
              <a:rPr lang="en-IN" smtClean="0"/>
              <a:t>28-03-2024</a:t>
            </a:fld>
            <a:endParaRPr lang="en-IN"/>
          </a:p>
        </p:txBody>
      </p:sp>
      <p:sp>
        <p:nvSpPr>
          <p:cNvPr id="8" name="Footer Placeholder 7">
            <a:extLst>
              <a:ext uri="{FF2B5EF4-FFF2-40B4-BE49-F238E27FC236}">
                <a16:creationId xmlns:a16="http://schemas.microsoft.com/office/drawing/2014/main" id="{17366331-6404-68B8-1892-750CBC16668C}"/>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C976271-978E-4295-5FCA-936ABA9591A4}"/>
              </a:ext>
            </a:extLst>
          </p:cNvPr>
          <p:cNvSpPr>
            <a:spLocks noGrp="1"/>
          </p:cNvSpPr>
          <p:nvPr>
            <p:ph type="sldNum" sz="quarter" idx="12"/>
          </p:nvPr>
        </p:nvSpPr>
        <p:spPr/>
        <p:txBody>
          <a:bodyPr/>
          <a:lstStyle/>
          <a:p>
            <a:fld id="{9B815DAD-4293-4645-A19B-9844E3E61CEB}" type="slidenum">
              <a:rPr lang="en-IN" smtClean="0"/>
              <a:t>‹#›</a:t>
            </a:fld>
            <a:endParaRPr lang="en-IN"/>
          </a:p>
        </p:txBody>
      </p:sp>
    </p:spTree>
    <p:extLst>
      <p:ext uri="{BB962C8B-B14F-4D97-AF65-F5344CB8AC3E}">
        <p14:creationId xmlns:p14="http://schemas.microsoft.com/office/powerpoint/2010/main" val="39021626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9653AC-C044-50C9-D620-0F6D80820F1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B86325E-4CA2-6261-00E9-C25381429E1B}"/>
              </a:ext>
            </a:extLst>
          </p:cNvPr>
          <p:cNvSpPr>
            <a:spLocks noGrp="1"/>
          </p:cNvSpPr>
          <p:nvPr>
            <p:ph type="dt" sz="half" idx="10"/>
          </p:nvPr>
        </p:nvSpPr>
        <p:spPr/>
        <p:txBody>
          <a:bodyPr/>
          <a:lstStyle/>
          <a:p>
            <a:fld id="{AE470AB5-9CEF-4185-AD04-04239102B777}" type="datetimeFigureOut">
              <a:rPr lang="en-IN" smtClean="0"/>
              <a:t>28-03-2024</a:t>
            </a:fld>
            <a:endParaRPr lang="en-IN"/>
          </a:p>
        </p:txBody>
      </p:sp>
      <p:sp>
        <p:nvSpPr>
          <p:cNvPr id="4" name="Footer Placeholder 3">
            <a:extLst>
              <a:ext uri="{FF2B5EF4-FFF2-40B4-BE49-F238E27FC236}">
                <a16:creationId xmlns:a16="http://schemas.microsoft.com/office/drawing/2014/main" id="{81E2147D-4CEB-8BC3-9136-15A06B2AE1E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0E53F1DE-6548-F84A-050C-4E5FBA045E10}"/>
              </a:ext>
            </a:extLst>
          </p:cNvPr>
          <p:cNvSpPr>
            <a:spLocks noGrp="1"/>
          </p:cNvSpPr>
          <p:nvPr>
            <p:ph type="sldNum" sz="quarter" idx="12"/>
          </p:nvPr>
        </p:nvSpPr>
        <p:spPr/>
        <p:txBody>
          <a:bodyPr/>
          <a:lstStyle/>
          <a:p>
            <a:fld id="{9B815DAD-4293-4645-A19B-9844E3E61CEB}" type="slidenum">
              <a:rPr lang="en-IN" smtClean="0"/>
              <a:t>‹#›</a:t>
            </a:fld>
            <a:endParaRPr lang="en-IN"/>
          </a:p>
        </p:txBody>
      </p:sp>
    </p:spTree>
    <p:extLst>
      <p:ext uri="{BB962C8B-B14F-4D97-AF65-F5344CB8AC3E}">
        <p14:creationId xmlns:p14="http://schemas.microsoft.com/office/powerpoint/2010/main" val="28243214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2D10558-CFCF-E5FB-B14C-2B12A320D998}"/>
              </a:ext>
            </a:extLst>
          </p:cNvPr>
          <p:cNvSpPr>
            <a:spLocks noGrp="1"/>
          </p:cNvSpPr>
          <p:nvPr>
            <p:ph type="dt" sz="half" idx="10"/>
          </p:nvPr>
        </p:nvSpPr>
        <p:spPr/>
        <p:txBody>
          <a:bodyPr/>
          <a:lstStyle/>
          <a:p>
            <a:fld id="{AE470AB5-9CEF-4185-AD04-04239102B777}" type="datetimeFigureOut">
              <a:rPr lang="en-IN" smtClean="0"/>
              <a:t>28-03-2024</a:t>
            </a:fld>
            <a:endParaRPr lang="en-IN"/>
          </a:p>
        </p:txBody>
      </p:sp>
      <p:sp>
        <p:nvSpPr>
          <p:cNvPr id="3" name="Footer Placeholder 2">
            <a:extLst>
              <a:ext uri="{FF2B5EF4-FFF2-40B4-BE49-F238E27FC236}">
                <a16:creationId xmlns:a16="http://schemas.microsoft.com/office/drawing/2014/main" id="{2A2B22FF-984A-D945-783E-433473DF7BF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26830721-08C4-F2C3-C6CC-D54A828D8E00}"/>
              </a:ext>
            </a:extLst>
          </p:cNvPr>
          <p:cNvSpPr>
            <a:spLocks noGrp="1"/>
          </p:cNvSpPr>
          <p:nvPr>
            <p:ph type="sldNum" sz="quarter" idx="12"/>
          </p:nvPr>
        </p:nvSpPr>
        <p:spPr/>
        <p:txBody>
          <a:bodyPr/>
          <a:lstStyle/>
          <a:p>
            <a:fld id="{9B815DAD-4293-4645-A19B-9844E3E61CEB}" type="slidenum">
              <a:rPr lang="en-IN" smtClean="0"/>
              <a:t>‹#›</a:t>
            </a:fld>
            <a:endParaRPr lang="en-IN"/>
          </a:p>
        </p:txBody>
      </p:sp>
    </p:spTree>
    <p:extLst>
      <p:ext uri="{BB962C8B-B14F-4D97-AF65-F5344CB8AC3E}">
        <p14:creationId xmlns:p14="http://schemas.microsoft.com/office/powerpoint/2010/main" val="20683020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380E18-A81A-0385-F908-300B15FFB1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4A1288EE-E77B-A22C-51FA-EDBD5FF9A5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D626FC88-BB7B-C503-0F6E-6C42A9224E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783479-8D01-FEFF-B597-19FC812883D4}"/>
              </a:ext>
            </a:extLst>
          </p:cNvPr>
          <p:cNvSpPr>
            <a:spLocks noGrp="1"/>
          </p:cNvSpPr>
          <p:nvPr>
            <p:ph type="dt" sz="half" idx="10"/>
          </p:nvPr>
        </p:nvSpPr>
        <p:spPr/>
        <p:txBody>
          <a:bodyPr/>
          <a:lstStyle/>
          <a:p>
            <a:fld id="{AE470AB5-9CEF-4185-AD04-04239102B777}" type="datetimeFigureOut">
              <a:rPr lang="en-IN" smtClean="0"/>
              <a:t>28-03-2024</a:t>
            </a:fld>
            <a:endParaRPr lang="en-IN"/>
          </a:p>
        </p:txBody>
      </p:sp>
      <p:sp>
        <p:nvSpPr>
          <p:cNvPr id="6" name="Footer Placeholder 5">
            <a:extLst>
              <a:ext uri="{FF2B5EF4-FFF2-40B4-BE49-F238E27FC236}">
                <a16:creationId xmlns:a16="http://schemas.microsoft.com/office/drawing/2014/main" id="{926AB130-A0E0-97A0-FC90-F4CCB10C0879}"/>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0BAF991-653E-1E3F-FF65-1EBCBBB166A6}"/>
              </a:ext>
            </a:extLst>
          </p:cNvPr>
          <p:cNvSpPr>
            <a:spLocks noGrp="1"/>
          </p:cNvSpPr>
          <p:nvPr>
            <p:ph type="sldNum" sz="quarter" idx="12"/>
          </p:nvPr>
        </p:nvSpPr>
        <p:spPr/>
        <p:txBody>
          <a:bodyPr/>
          <a:lstStyle/>
          <a:p>
            <a:fld id="{9B815DAD-4293-4645-A19B-9844E3E61CEB}" type="slidenum">
              <a:rPr lang="en-IN" smtClean="0"/>
              <a:t>‹#›</a:t>
            </a:fld>
            <a:endParaRPr lang="en-IN"/>
          </a:p>
        </p:txBody>
      </p:sp>
    </p:spTree>
    <p:extLst>
      <p:ext uri="{BB962C8B-B14F-4D97-AF65-F5344CB8AC3E}">
        <p14:creationId xmlns:p14="http://schemas.microsoft.com/office/powerpoint/2010/main" val="1623823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DF317F-16E7-9010-ACFE-7362E22EA9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A6AFCB8-5B8E-D557-8C20-719F04F014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0523801-D94A-535C-A898-7BC3B57F98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728987-0AF1-E30F-CA4C-5D2498B132C8}"/>
              </a:ext>
            </a:extLst>
          </p:cNvPr>
          <p:cNvSpPr>
            <a:spLocks noGrp="1"/>
          </p:cNvSpPr>
          <p:nvPr>
            <p:ph type="dt" sz="half" idx="10"/>
          </p:nvPr>
        </p:nvSpPr>
        <p:spPr/>
        <p:txBody>
          <a:bodyPr/>
          <a:lstStyle/>
          <a:p>
            <a:fld id="{AE470AB5-9CEF-4185-AD04-04239102B777}" type="datetimeFigureOut">
              <a:rPr lang="en-IN" smtClean="0"/>
              <a:t>28-03-2024</a:t>
            </a:fld>
            <a:endParaRPr lang="en-IN"/>
          </a:p>
        </p:txBody>
      </p:sp>
      <p:sp>
        <p:nvSpPr>
          <p:cNvPr id="6" name="Footer Placeholder 5">
            <a:extLst>
              <a:ext uri="{FF2B5EF4-FFF2-40B4-BE49-F238E27FC236}">
                <a16:creationId xmlns:a16="http://schemas.microsoft.com/office/drawing/2014/main" id="{2D1F1DAA-4813-5F60-56DF-965BBCF9311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C56B5415-3397-72B5-F4E9-3AD3E7BB7B93}"/>
              </a:ext>
            </a:extLst>
          </p:cNvPr>
          <p:cNvSpPr>
            <a:spLocks noGrp="1"/>
          </p:cNvSpPr>
          <p:nvPr>
            <p:ph type="sldNum" sz="quarter" idx="12"/>
          </p:nvPr>
        </p:nvSpPr>
        <p:spPr/>
        <p:txBody>
          <a:bodyPr/>
          <a:lstStyle/>
          <a:p>
            <a:fld id="{9B815DAD-4293-4645-A19B-9844E3E61CEB}" type="slidenum">
              <a:rPr lang="en-IN" smtClean="0"/>
              <a:t>‹#›</a:t>
            </a:fld>
            <a:endParaRPr lang="en-IN"/>
          </a:p>
        </p:txBody>
      </p:sp>
    </p:spTree>
    <p:extLst>
      <p:ext uri="{BB962C8B-B14F-4D97-AF65-F5344CB8AC3E}">
        <p14:creationId xmlns:p14="http://schemas.microsoft.com/office/powerpoint/2010/main" val="1631678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E42D6C0-21F4-311C-DB48-E3F05EA627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7212EE7-A3D5-F5B0-C6A6-22DC0D10FF1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C15C934-0237-B366-BD49-995B24255F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470AB5-9CEF-4185-AD04-04239102B777}" type="datetimeFigureOut">
              <a:rPr lang="en-IN" smtClean="0"/>
              <a:t>28-03-2024</a:t>
            </a:fld>
            <a:endParaRPr lang="en-IN"/>
          </a:p>
        </p:txBody>
      </p:sp>
      <p:sp>
        <p:nvSpPr>
          <p:cNvPr id="5" name="Footer Placeholder 4">
            <a:extLst>
              <a:ext uri="{FF2B5EF4-FFF2-40B4-BE49-F238E27FC236}">
                <a16:creationId xmlns:a16="http://schemas.microsoft.com/office/drawing/2014/main" id="{4939C0BF-D980-BD6D-F6FF-23D8EE74550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65ECEC21-2EC6-46B1-0131-EE4B4580A4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815DAD-4293-4645-A19B-9844E3E61CEB}" type="slidenum">
              <a:rPr lang="en-IN" smtClean="0"/>
              <a:t>‹#›</a:t>
            </a:fld>
            <a:endParaRPr lang="en-IN"/>
          </a:p>
        </p:txBody>
      </p:sp>
    </p:spTree>
    <p:extLst>
      <p:ext uri="{BB962C8B-B14F-4D97-AF65-F5344CB8AC3E}">
        <p14:creationId xmlns:p14="http://schemas.microsoft.com/office/powerpoint/2010/main" val="32408668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22.png"/><Relationship Id="rId5" Type="http://schemas.openxmlformats.org/officeDocument/2006/relationships/image" Target="../media/image21.png"/><Relationship Id="rId10" Type="http://schemas.openxmlformats.org/officeDocument/2006/relationships/image" Target="../media/image26.png"/><Relationship Id="rId4" Type="http://schemas.openxmlformats.org/officeDocument/2006/relationships/image" Target="../media/image20.png"/><Relationship Id="rId9" Type="http://schemas.openxmlformats.org/officeDocument/2006/relationships/image" Target="../media/image2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FA57FBC-52C4-0FC9-8A1D-06B5335B4DD3}"/>
              </a:ext>
            </a:extLst>
          </p:cNvPr>
          <p:cNvSpPr/>
          <p:nvPr/>
        </p:nvSpPr>
        <p:spPr>
          <a:xfrm>
            <a:off x="1" y="0"/>
            <a:ext cx="5258938" cy="6833411"/>
          </a:xfrm>
          <a:prstGeom prst="rect">
            <a:avLst/>
          </a:prstGeom>
          <a:solidFill>
            <a:schemeClr val="accent2">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9" name="TextBox 18">
            <a:extLst>
              <a:ext uri="{FF2B5EF4-FFF2-40B4-BE49-F238E27FC236}">
                <a16:creationId xmlns:a16="http://schemas.microsoft.com/office/drawing/2014/main" id="{1CF49C37-58D3-5E31-4B1C-492BFEA7C150}"/>
              </a:ext>
            </a:extLst>
          </p:cNvPr>
          <p:cNvSpPr txBox="1"/>
          <p:nvPr/>
        </p:nvSpPr>
        <p:spPr>
          <a:xfrm>
            <a:off x="434455" y="1403992"/>
            <a:ext cx="4462818" cy="1938992"/>
          </a:xfrm>
          <a:prstGeom prst="rect">
            <a:avLst/>
          </a:prstGeom>
          <a:noFill/>
        </p:spPr>
        <p:txBody>
          <a:bodyPr wrap="square" rtlCol="0">
            <a:spAutoFit/>
          </a:bodyPr>
          <a:lstStyle/>
          <a:p>
            <a:r>
              <a:rPr lang="en-GB" sz="4400" b="1" dirty="0">
                <a:latin typeface="Brush Script MT" panose="03060802040406070304" pitchFamily="66" charset="0"/>
              </a:rPr>
              <a:t>Project</a:t>
            </a:r>
            <a:r>
              <a:rPr lang="en-GB" sz="3200" dirty="0"/>
              <a:t> </a:t>
            </a:r>
          </a:p>
          <a:p>
            <a:r>
              <a:rPr lang="en-GB" sz="3200" dirty="0"/>
              <a:t>       </a:t>
            </a:r>
          </a:p>
          <a:p>
            <a:r>
              <a:rPr lang="en-GB" sz="3200" dirty="0"/>
              <a:t>         </a:t>
            </a:r>
            <a:r>
              <a:rPr lang="en-GB" sz="4400" b="1" dirty="0"/>
              <a:t>PORTFOLIO</a:t>
            </a:r>
            <a:endParaRPr lang="en-IN" sz="4400" b="1" dirty="0"/>
          </a:p>
        </p:txBody>
      </p:sp>
      <p:sp>
        <p:nvSpPr>
          <p:cNvPr id="21" name="Rectangle 20">
            <a:extLst>
              <a:ext uri="{FF2B5EF4-FFF2-40B4-BE49-F238E27FC236}">
                <a16:creationId xmlns:a16="http://schemas.microsoft.com/office/drawing/2014/main" id="{5656FE09-AD4F-AF6C-2965-BDD2269B0B1C}"/>
              </a:ext>
            </a:extLst>
          </p:cNvPr>
          <p:cNvSpPr/>
          <p:nvPr/>
        </p:nvSpPr>
        <p:spPr>
          <a:xfrm>
            <a:off x="5186149" y="0"/>
            <a:ext cx="7005851" cy="6833411"/>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TextBox 22">
            <a:extLst>
              <a:ext uri="{FF2B5EF4-FFF2-40B4-BE49-F238E27FC236}">
                <a16:creationId xmlns:a16="http://schemas.microsoft.com/office/drawing/2014/main" id="{B2D0330C-BC30-D193-B03B-487068D37E18}"/>
              </a:ext>
            </a:extLst>
          </p:cNvPr>
          <p:cNvSpPr txBox="1"/>
          <p:nvPr/>
        </p:nvSpPr>
        <p:spPr>
          <a:xfrm>
            <a:off x="6096000" y="682388"/>
            <a:ext cx="3034356" cy="1015663"/>
          </a:xfrm>
          <a:prstGeom prst="rect">
            <a:avLst/>
          </a:prstGeom>
          <a:noFill/>
        </p:spPr>
        <p:txBody>
          <a:bodyPr wrap="square" rtlCol="0">
            <a:spAutoFit/>
          </a:bodyPr>
          <a:lstStyle/>
          <a:p>
            <a:r>
              <a:rPr lang="en-GB" sz="2400" b="1" dirty="0"/>
              <a:t>Project 1</a:t>
            </a:r>
          </a:p>
          <a:p>
            <a:r>
              <a:rPr lang="en-GB" dirty="0"/>
              <a:t>Mitron Bank Analysis</a:t>
            </a:r>
          </a:p>
          <a:p>
            <a:endParaRPr lang="en-IN" dirty="0"/>
          </a:p>
        </p:txBody>
      </p:sp>
      <p:sp>
        <p:nvSpPr>
          <p:cNvPr id="24" name="TextBox 23">
            <a:extLst>
              <a:ext uri="{FF2B5EF4-FFF2-40B4-BE49-F238E27FC236}">
                <a16:creationId xmlns:a16="http://schemas.microsoft.com/office/drawing/2014/main" id="{CF1437AD-3795-CE2E-C799-27B16E63F6B8}"/>
              </a:ext>
            </a:extLst>
          </p:cNvPr>
          <p:cNvSpPr txBox="1"/>
          <p:nvPr/>
        </p:nvSpPr>
        <p:spPr>
          <a:xfrm>
            <a:off x="6095999" y="2107199"/>
            <a:ext cx="3430137" cy="1015663"/>
          </a:xfrm>
          <a:prstGeom prst="rect">
            <a:avLst/>
          </a:prstGeom>
          <a:noFill/>
        </p:spPr>
        <p:txBody>
          <a:bodyPr wrap="square" rtlCol="0">
            <a:spAutoFit/>
          </a:bodyPr>
          <a:lstStyle/>
          <a:p>
            <a:r>
              <a:rPr lang="en-GB" sz="2400" b="1" dirty="0"/>
              <a:t>Project 2</a:t>
            </a:r>
          </a:p>
          <a:p>
            <a:r>
              <a:rPr lang="en-GB" dirty="0"/>
              <a:t>AtliQ Grand Hospitality analysis</a:t>
            </a:r>
          </a:p>
          <a:p>
            <a:endParaRPr lang="en-IN" dirty="0"/>
          </a:p>
        </p:txBody>
      </p:sp>
      <p:sp>
        <p:nvSpPr>
          <p:cNvPr id="25" name="TextBox 24">
            <a:extLst>
              <a:ext uri="{FF2B5EF4-FFF2-40B4-BE49-F238E27FC236}">
                <a16:creationId xmlns:a16="http://schemas.microsoft.com/office/drawing/2014/main" id="{D432CEE9-DF5E-56EC-A67B-332D2B688333}"/>
              </a:ext>
            </a:extLst>
          </p:cNvPr>
          <p:cNvSpPr txBox="1"/>
          <p:nvPr/>
        </p:nvSpPr>
        <p:spPr>
          <a:xfrm>
            <a:off x="6096000" y="3716676"/>
            <a:ext cx="3607556" cy="1015663"/>
          </a:xfrm>
          <a:prstGeom prst="rect">
            <a:avLst/>
          </a:prstGeom>
          <a:noFill/>
        </p:spPr>
        <p:txBody>
          <a:bodyPr wrap="square" rtlCol="0">
            <a:spAutoFit/>
          </a:bodyPr>
          <a:lstStyle/>
          <a:p>
            <a:r>
              <a:rPr lang="en-GB" sz="2400" b="1" dirty="0"/>
              <a:t>Project 3</a:t>
            </a:r>
          </a:p>
          <a:p>
            <a:r>
              <a:rPr lang="en-GB" dirty="0"/>
              <a:t>AtliQ Superstore Analysis</a:t>
            </a:r>
            <a:endParaRPr lang="en-IN" dirty="0"/>
          </a:p>
          <a:p>
            <a:endParaRPr lang="en-IN" dirty="0"/>
          </a:p>
        </p:txBody>
      </p:sp>
      <p:sp>
        <p:nvSpPr>
          <p:cNvPr id="26" name="TextBox 25">
            <a:extLst>
              <a:ext uri="{FF2B5EF4-FFF2-40B4-BE49-F238E27FC236}">
                <a16:creationId xmlns:a16="http://schemas.microsoft.com/office/drawing/2014/main" id="{39DBF726-3C18-391A-87BD-8FC59471D9C5}"/>
              </a:ext>
            </a:extLst>
          </p:cNvPr>
          <p:cNvSpPr txBox="1"/>
          <p:nvPr/>
        </p:nvSpPr>
        <p:spPr>
          <a:xfrm>
            <a:off x="6096000" y="4956821"/>
            <a:ext cx="3179927" cy="1015663"/>
          </a:xfrm>
          <a:prstGeom prst="rect">
            <a:avLst/>
          </a:prstGeom>
          <a:noFill/>
        </p:spPr>
        <p:txBody>
          <a:bodyPr wrap="square" rtlCol="0">
            <a:spAutoFit/>
          </a:bodyPr>
          <a:lstStyle/>
          <a:p>
            <a:r>
              <a:rPr lang="en-GB" sz="2400" b="1" dirty="0"/>
              <a:t>Project 4</a:t>
            </a:r>
          </a:p>
          <a:p>
            <a:r>
              <a:rPr lang="en-GB" dirty="0"/>
              <a:t>Superstores Dashboard</a:t>
            </a:r>
            <a:endParaRPr lang="en-IN" dirty="0"/>
          </a:p>
          <a:p>
            <a:endParaRPr lang="en-IN" dirty="0"/>
          </a:p>
        </p:txBody>
      </p:sp>
      <p:sp>
        <p:nvSpPr>
          <p:cNvPr id="27" name="Rectangle 26">
            <a:extLst>
              <a:ext uri="{FF2B5EF4-FFF2-40B4-BE49-F238E27FC236}">
                <a16:creationId xmlns:a16="http://schemas.microsoft.com/office/drawing/2014/main" id="{22413047-1561-12B7-DD94-B10324D88E2C}"/>
              </a:ext>
            </a:extLst>
          </p:cNvPr>
          <p:cNvSpPr/>
          <p:nvPr/>
        </p:nvSpPr>
        <p:spPr>
          <a:xfrm>
            <a:off x="6205181" y="457906"/>
            <a:ext cx="1119117" cy="184666"/>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27">
            <a:extLst>
              <a:ext uri="{FF2B5EF4-FFF2-40B4-BE49-F238E27FC236}">
                <a16:creationId xmlns:a16="http://schemas.microsoft.com/office/drawing/2014/main" id="{B59A3F12-A327-B146-103E-A208F37A98E8}"/>
              </a:ext>
            </a:extLst>
          </p:cNvPr>
          <p:cNvSpPr/>
          <p:nvPr/>
        </p:nvSpPr>
        <p:spPr>
          <a:xfrm>
            <a:off x="6205179" y="4730775"/>
            <a:ext cx="1119117" cy="184666"/>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Rectangle 28">
            <a:extLst>
              <a:ext uri="{FF2B5EF4-FFF2-40B4-BE49-F238E27FC236}">
                <a16:creationId xmlns:a16="http://schemas.microsoft.com/office/drawing/2014/main" id="{89E672AB-9ED2-07ED-483F-AA098BFDEFF7}"/>
              </a:ext>
            </a:extLst>
          </p:cNvPr>
          <p:cNvSpPr/>
          <p:nvPr/>
        </p:nvSpPr>
        <p:spPr>
          <a:xfrm>
            <a:off x="6205179" y="3513935"/>
            <a:ext cx="1119117" cy="184666"/>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0" name="Rectangle 29">
            <a:extLst>
              <a:ext uri="{FF2B5EF4-FFF2-40B4-BE49-F238E27FC236}">
                <a16:creationId xmlns:a16="http://schemas.microsoft.com/office/drawing/2014/main" id="{B085CD4B-5018-9D42-3B56-63B34991F339}"/>
              </a:ext>
            </a:extLst>
          </p:cNvPr>
          <p:cNvSpPr/>
          <p:nvPr/>
        </p:nvSpPr>
        <p:spPr>
          <a:xfrm>
            <a:off x="6205180" y="1880780"/>
            <a:ext cx="1119117" cy="184666"/>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1" name="Rectangle 30">
            <a:extLst>
              <a:ext uri="{FF2B5EF4-FFF2-40B4-BE49-F238E27FC236}">
                <a16:creationId xmlns:a16="http://schemas.microsoft.com/office/drawing/2014/main" id="{8D094D8A-4F2D-FA63-7163-B7DE54562443}"/>
              </a:ext>
            </a:extLst>
          </p:cNvPr>
          <p:cNvSpPr/>
          <p:nvPr/>
        </p:nvSpPr>
        <p:spPr>
          <a:xfrm>
            <a:off x="0" y="5591738"/>
            <a:ext cx="2442949" cy="222207"/>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2" name="TextBox 31">
            <a:extLst>
              <a:ext uri="{FF2B5EF4-FFF2-40B4-BE49-F238E27FC236}">
                <a16:creationId xmlns:a16="http://schemas.microsoft.com/office/drawing/2014/main" id="{69207403-480E-EF0F-9247-8A7A8EB49E9A}"/>
              </a:ext>
            </a:extLst>
          </p:cNvPr>
          <p:cNvSpPr txBox="1"/>
          <p:nvPr/>
        </p:nvSpPr>
        <p:spPr>
          <a:xfrm>
            <a:off x="1756012" y="4558352"/>
            <a:ext cx="2652215" cy="584775"/>
          </a:xfrm>
          <a:prstGeom prst="rect">
            <a:avLst/>
          </a:prstGeom>
          <a:noFill/>
        </p:spPr>
        <p:txBody>
          <a:bodyPr wrap="square" rtlCol="0">
            <a:spAutoFit/>
          </a:bodyPr>
          <a:lstStyle/>
          <a:p>
            <a:pPr algn="ctr"/>
            <a:r>
              <a:rPr lang="en-GB" sz="3200" b="1" dirty="0">
                <a:solidFill>
                  <a:schemeClr val="accent1">
                    <a:lumMod val="75000"/>
                  </a:schemeClr>
                </a:solidFill>
              </a:rPr>
              <a:t>CONTENTS</a:t>
            </a:r>
            <a:endParaRPr lang="en-IN" sz="3200" b="1" dirty="0">
              <a:solidFill>
                <a:schemeClr val="accent1">
                  <a:lumMod val="75000"/>
                </a:schemeClr>
              </a:solidFill>
            </a:endParaRPr>
          </a:p>
        </p:txBody>
      </p:sp>
    </p:spTree>
    <p:extLst>
      <p:ext uri="{BB962C8B-B14F-4D97-AF65-F5344CB8AC3E}">
        <p14:creationId xmlns:p14="http://schemas.microsoft.com/office/powerpoint/2010/main" val="18950704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A29E6AC-4404-6768-1581-7766B8FDE9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6032" y="1"/>
            <a:ext cx="9325968" cy="4178670"/>
          </a:xfrm>
          <a:prstGeom prst="rect">
            <a:avLst/>
          </a:prstGeom>
        </p:spPr>
      </p:pic>
      <p:sp>
        <p:nvSpPr>
          <p:cNvPr id="8" name="TextBox 7">
            <a:extLst>
              <a:ext uri="{FF2B5EF4-FFF2-40B4-BE49-F238E27FC236}">
                <a16:creationId xmlns:a16="http://schemas.microsoft.com/office/drawing/2014/main" id="{A463E882-26E9-7887-D25A-A54320A44D5C}"/>
              </a:ext>
            </a:extLst>
          </p:cNvPr>
          <p:cNvSpPr txBox="1"/>
          <p:nvPr/>
        </p:nvSpPr>
        <p:spPr>
          <a:xfrm>
            <a:off x="2866032" y="4178671"/>
            <a:ext cx="9325968" cy="2677656"/>
          </a:xfrm>
          <a:prstGeom prst="rect">
            <a:avLst/>
          </a:prstGeom>
          <a:solidFill>
            <a:schemeClr val="bg2">
              <a:lumMod val="75000"/>
            </a:schemeClr>
          </a:solidFill>
        </p:spPr>
        <p:txBody>
          <a:bodyPr wrap="square" rtlCol="0">
            <a:spAutoFit/>
          </a:bodyPr>
          <a:lstStyle/>
          <a:p>
            <a:r>
              <a:rPr lang="en-GB" sz="1400" b="1" i="0" dirty="0">
                <a:effectLst/>
                <a:latin typeface="-apple-system"/>
              </a:rPr>
              <a:t>Hospital Project</a:t>
            </a:r>
          </a:p>
          <a:p>
            <a:r>
              <a:rPr lang="en-GB" sz="1400" b="0" i="0" dirty="0">
                <a:effectLst/>
                <a:latin typeface="-apple-system"/>
              </a:rPr>
              <a:t> </a:t>
            </a:r>
            <a:br>
              <a:rPr lang="en-GB" sz="1400" b="0" i="0" dirty="0">
                <a:effectLst/>
                <a:latin typeface="-apple-system"/>
              </a:rPr>
            </a:br>
            <a:r>
              <a:rPr lang="en-GB" sz="1400" b="0" i="0" dirty="0">
                <a:effectLst/>
                <a:latin typeface="-apple-system"/>
              </a:rPr>
              <a:t>Provided data shows patients details of RM Hospitals.</a:t>
            </a:r>
            <a:br>
              <a:rPr lang="en-GB" sz="1400" b="0" i="0" dirty="0">
                <a:effectLst/>
                <a:latin typeface="-apple-system"/>
              </a:rPr>
            </a:br>
            <a:r>
              <a:rPr lang="en-GB" sz="1400" b="1" i="0" dirty="0">
                <a:effectLst/>
                <a:latin typeface="-apple-system"/>
              </a:rPr>
              <a:t>OBJECTIVE</a:t>
            </a:r>
            <a:br>
              <a:rPr lang="en-GB" sz="1400" b="0" i="0" dirty="0">
                <a:effectLst/>
                <a:latin typeface="-apple-system"/>
              </a:rPr>
            </a:br>
            <a:r>
              <a:rPr lang="en-GB" sz="1400" b="0" i="0" dirty="0">
                <a:effectLst/>
                <a:latin typeface="-apple-system"/>
              </a:rPr>
              <a:t>To analyse the details of patients data set to find out total patient visit of 2019-2020 and find </a:t>
            </a:r>
            <a:r>
              <a:rPr lang="en-GB" sz="1400" dirty="0">
                <a:latin typeface="-apple-system"/>
              </a:rPr>
              <a:t>t</a:t>
            </a:r>
            <a:r>
              <a:rPr lang="en-GB" sz="1400" b="0" i="0" dirty="0">
                <a:effectLst/>
                <a:latin typeface="-apple-system"/>
              </a:rPr>
              <a:t>he patients referrals.</a:t>
            </a:r>
          </a:p>
          <a:p>
            <a:endParaRPr lang="en-GB" sz="1400" b="0" i="0" dirty="0">
              <a:effectLst/>
              <a:latin typeface="-apple-system"/>
            </a:endParaRPr>
          </a:p>
          <a:p>
            <a:r>
              <a:rPr lang="en-GB" sz="1400" b="1" i="0" dirty="0">
                <a:effectLst/>
                <a:latin typeface="-apple-system"/>
              </a:rPr>
              <a:t>RESULT</a:t>
            </a:r>
            <a:r>
              <a:rPr lang="en-GB" sz="1400" b="0" i="0" dirty="0">
                <a:effectLst/>
                <a:latin typeface="-apple-system"/>
              </a:rPr>
              <a:t> </a:t>
            </a:r>
            <a:br>
              <a:rPr lang="en-GB" sz="1400" b="0" i="0" dirty="0">
                <a:effectLst/>
                <a:latin typeface="-apple-system"/>
              </a:rPr>
            </a:br>
            <a:r>
              <a:rPr lang="en-GB" sz="1400" b="0" i="0" dirty="0">
                <a:effectLst/>
                <a:latin typeface="-apple-system"/>
              </a:rPr>
              <a:t>·        Result shows that general patients are more referred patients .</a:t>
            </a:r>
            <a:br>
              <a:rPr lang="en-GB" sz="1400" b="0" i="0" dirty="0">
                <a:effectLst/>
                <a:latin typeface="-apple-system"/>
              </a:rPr>
            </a:br>
            <a:r>
              <a:rPr lang="en-GB" sz="1400" b="0" i="0" dirty="0">
                <a:effectLst/>
                <a:latin typeface="-apple-system"/>
              </a:rPr>
              <a:t>·        In 2019 there is 1824 patients only but in 2020 patients are increased to 2000 that is clearly visible .</a:t>
            </a:r>
            <a:br>
              <a:rPr lang="en-GB" sz="1400" b="0" i="0" dirty="0">
                <a:effectLst/>
                <a:latin typeface="-apple-system"/>
              </a:rPr>
            </a:br>
            <a:r>
              <a:rPr lang="en-GB" sz="1400" b="0" i="0" dirty="0">
                <a:effectLst/>
                <a:latin typeface="-apple-system"/>
              </a:rPr>
              <a:t>·        Highest number of patients visited in October month .</a:t>
            </a:r>
            <a:br>
              <a:rPr lang="en-GB" sz="1400" b="0" i="0" dirty="0">
                <a:effectLst/>
                <a:latin typeface="-apple-system"/>
              </a:rPr>
            </a:br>
            <a:br>
              <a:rPr lang="en-GB" sz="1400" b="0" i="0" dirty="0">
                <a:effectLst/>
                <a:latin typeface="-apple-system"/>
              </a:rPr>
            </a:br>
            <a:endParaRPr lang="en-IN" sz="1400" dirty="0"/>
          </a:p>
        </p:txBody>
      </p:sp>
      <p:sp>
        <p:nvSpPr>
          <p:cNvPr id="2" name="Rectangle 1">
            <a:extLst>
              <a:ext uri="{FF2B5EF4-FFF2-40B4-BE49-F238E27FC236}">
                <a16:creationId xmlns:a16="http://schemas.microsoft.com/office/drawing/2014/main" id="{30CD9AA4-3093-56A8-C443-5052F7F41CE6}"/>
              </a:ext>
            </a:extLst>
          </p:cNvPr>
          <p:cNvSpPr/>
          <p:nvPr/>
        </p:nvSpPr>
        <p:spPr>
          <a:xfrm>
            <a:off x="0" y="-1673"/>
            <a:ext cx="2866032" cy="685800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FDC4E6FE-E1A8-4A24-11FE-20BC60DBE127}"/>
              </a:ext>
            </a:extLst>
          </p:cNvPr>
          <p:cNvSpPr txBox="1"/>
          <p:nvPr/>
        </p:nvSpPr>
        <p:spPr>
          <a:xfrm>
            <a:off x="218364" y="900752"/>
            <a:ext cx="2388358" cy="1723549"/>
          </a:xfrm>
          <a:prstGeom prst="rect">
            <a:avLst/>
          </a:prstGeom>
          <a:noFill/>
        </p:spPr>
        <p:txBody>
          <a:bodyPr wrap="square" rtlCol="0">
            <a:spAutoFit/>
          </a:bodyPr>
          <a:lstStyle/>
          <a:p>
            <a:r>
              <a:rPr lang="en-GB" sz="4400" b="1" dirty="0">
                <a:solidFill>
                  <a:schemeClr val="bg1"/>
                </a:solidFill>
              </a:rPr>
              <a:t>PROJECT</a:t>
            </a:r>
          </a:p>
          <a:p>
            <a:r>
              <a:rPr lang="en-GB" sz="4400" b="1" dirty="0">
                <a:solidFill>
                  <a:schemeClr val="bg1"/>
                </a:solidFill>
              </a:rPr>
              <a:t>  8</a:t>
            </a:r>
          </a:p>
          <a:p>
            <a:endParaRPr lang="en-IN" dirty="0"/>
          </a:p>
        </p:txBody>
      </p:sp>
      <p:sp>
        <p:nvSpPr>
          <p:cNvPr id="6" name="TextBox 5">
            <a:extLst>
              <a:ext uri="{FF2B5EF4-FFF2-40B4-BE49-F238E27FC236}">
                <a16:creationId xmlns:a16="http://schemas.microsoft.com/office/drawing/2014/main" id="{8EF800A2-9437-3CAD-E964-1C70FB3BAFCF}"/>
              </a:ext>
            </a:extLst>
          </p:cNvPr>
          <p:cNvSpPr txBox="1"/>
          <p:nvPr/>
        </p:nvSpPr>
        <p:spPr>
          <a:xfrm>
            <a:off x="218364" y="3275463"/>
            <a:ext cx="2101755" cy="2339102"/>
          </a:xfrm>
          <a:prstGeom prst="rect">
            <a:avLst/>
          </a:prstGeom>
          <a:noFill/>
        </p:spPr>
        <p:txBody>
          <a:bodyPr wrap="square" rtlCol="0">
            <a:spAutoFit/>
          </a:bodyPr>
          <a:lstStyle/>
          <a:p>
            <a:r>
              <a:rPr lang="en-GB" sz="3200" b="1" dirty="0">
                <a:solidFill>
                  <a:schemeClr val="bg1"/>
                </a:solidFill>
              </a:rPr>
              <a:t>RM HOSPITAL ANLYSIS OF PATIENTS</a:t>
            </a:r>
            <a:endParaRPr lang="en-IN" sz="3200" b="1" dirty="0">
              <a:solidFill>
                <a:schemeClr val="bg1"/>
              </a:solidFill>
            </a:endParaRPr>
          </a:p>
          <a:p>
            <a:endParaRPr lang="en-IN" dirty="0"/>
          </a:p>
        </p:txBody>
      </p:sp>
    </p:spTree>
    <p:extLst>
      <p:ext uri="{BB962C8B-B14F-4D97-AF65-F5344CB8AC3E}">
        <p14:creationId xmlns:p14="http://schemas.microsoft.com/office/powerpoint/2010/main" val="9172561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594DD20-D54C-5A45-C5A1-440953B024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6032" y="1674"/>
            <a:ext cx="9325968" cy="4283723"/>
          </a:xfrm>
          <a:prstGeom prst="rect">
            <a:avLst/>
          </a:prstGeom>
        </p:spPr>
      </p:pic>
      <p:sp>
        <p:nvSpPr>
          <p:cNvPr id="8" name="TextBox 7">
            <a:extLst>
              <a:ext uri="{FF2B5EF4-FFF2-40B4-BE49-F238E27FC236}">
                <a16:creationId xmlns:a16="http://schemas.microsoft.com/office/drawing/2014/main" id="{F5F9F940-E262-9950-EE8A-3B6DC47798C0}"/>
              </a:ext>
            </a:extLst>
          </p:cNvPr>
          <p:cNvSpPr txBox="1"/>
          <p:nvPr/>
        </p:nvSpPr>
        <p:spPr>
          <a:xfrm>
            <a:off x="2866032" y="4394113"/>
            <a:ext cx="9257729" cy="2462213"/>
          </a:xfrm>
          <a:prstGeom prst="rect">
            <a:avLst/>
          </a:prstGeom>
          <a:solidFill>
            <a:schemeClr val="tx2">
              <a:lumMod val="20000"/>
              <a:lumOff val="80000"/>
            </a:schemeClr>
          </a:solidFill>
        </p:spPr>
        <p:txBody>
          <a:bodyPr wrap="square" rtlCol="0">
            <a:spAutoFit/>
          </a:bodyPr>
          <a:lstStyle/>
          <a:p>
            <a:r>
              <a:rPr lang="en-GB" sz="1400" dirty="0">
                <a:latin typeface="-apple-system"/>
              </a:rPr>
              <a:t>SALES AND TRANSACTION</a:t>
            </a:r>
            <a:r>
              <a:rPr lang="en-GB" sz="1400" b="0" i="0" dirty="0">
                <a:effectLst/>
                <a:latin typeface="-apple-system"/>
              </a:rPr>
              <a:t> </a:t>
            </a:r>
            <a:br>
              <a:rPr lang="en-GB" sz="1400" b="0" i="0" dirty="0">
                <a:effectLst/>
                <a:latin typeface="-apple-system"/>
              </a:rPr>
            </a:br>
            <a:r>
              <a:rPr lang="en-GB" sz="1400" b="0" i="0" dirty="0">
                <a:effectLst/>
                <a:latin typeface="-apple-system"/>
              </a:rPr>
              <a:t>Atliq Hardware is a company which supplies computer hardware and peripherals to many clients . they have reginal office across India. When market growing dynamically they facing problem in tracking sales so they need simple and understanding insight to track sales .</a:t>
            </a:r>
            <a:br>
              <a:rPr lang="en-GB" sz="1400" b="0" i="0" dirty="0">
                <a:effectLst/>
                <a:latin typeface="-apple-system"/>
              </a:rPr>
            </a:br>
            <a:br>
              <a:rPr lang="en-GB" sz="1400" b="0" i="0" dirty="0">
                <a:effectLst/>
                <a:latin typeface="-apple-system"/>
              </a:rPr>
            </a:br>
            <a:r>
              <a:rPr lang="en-GB" sz="1400" b="0" i="0" dirty="0">
                <a:effectLst/>
                <a:latin typeface="-apple-system"/>
              </a:rPr>
              <a:t>PURPOSE </a:t>
            </a:r>
            <a:br>
              <a:rPr lang="en-GB" sz="1400" b="0" i="0" dirty="0">
                <a:effectLst/>
                <a:latin typeface="-apple-system"/>
              </a:rPr>
            </a:br>
            <a:r>
              <a:rPr lang="en-GB" sz="1400" b="0" i="0" dirty="0">
                <a:effectLst/>
                <a:latin typeface="-apple-system"/>
              </a:rPr>
              <a:t>To unlock sales insight that are not visible and automate them to reduce manual time spend in data gathering .</a:t>
            </a:r>
            <a:br>
              <a:rPr lang="en-GB" sz="1400" b="0" i="0" dirty="0">
                <a:effectLst/>
                <a:latin typeface="-apple-system"/>
              </a:rPr>
            </a:br>
            <a:r>
              <a:rPr lang="en-GB" sz="1400" dirty="0">
                <a:latin typeface="-apple-system"/>
              </a:rPr>
              <a:t>RESULT</a:t>
            </a:r>
            <a:r>
              <a:rPr lang="en-GB" sz="1400" b="0" i="0" dirty="0">
                <a:effectLst/>
                <a:latin typeface="-apple-system"/>
              </a:rPr>
              <a:t> </a:t>
            </a:r>
            <a:br>
              <a:rPr lang="en-GB" sz="1400" b="0" i="0" dirty="0">
                <a:effectLst/>
                <a:latin typeface="-apple-system"/>
              </a:rPr>
            </a:br>
            <a:r>
              <a:rPr lang="en-GB" sz="1400" b="0" i="0" dirty="0">
                <a:effectLst/>
                <a:latin typeface="-apple-system"/>
              </a:rPr>
              <a:t>An automated dashboard providing quick and latest insight in order to support data driven decision making </a:t>
            </a:r>
            <a:br>
              <a:rPr lang="en-GB" sz="1400" b="0" i="0" dirty="0">
                <a:effectLst/>
                <a:latin typeface="-apple-system"/>
              </a:rPr>
            </a:br>
            <a:br>
              <a:rPr lang="en-GB" sz="1400" b="0" i="0" dirty="0">
                <a:effectLst/>
                <a:latin typeface="-apple-system"/>
              </a:rPr>
            </a:br>
            <a:endParaRPr lang="en-IN" sz="1400" dirty="0"/>
          </a:p>
        </p:txBody>
      </p:sp>
      <p:sp>
        <p:nvSpPr>
          <p:cNvPr id="2" name="Rectangle 1">
            <a:extLst>
              <a:ext uri="{FF2B5EF4-FFF2-40B4-BE49-F238E27FC236}">
                <a16:creationId xmlns:a16="http://schemas.microsoft.com/office/drawing/2014/main" id="{623AE09C-5460-1F87-6F7A-0AECC4BAE6FC}"/>
              </a:ext>
            </a:extLst>
          </p:cNvPr>
          <p:cNvSpPr/>
          <p:nvPr/>
        </p:nvSpPr>
        <p:spPr>
          <a:xfrm>
            <a:off x="0" y="-1673"/>
            <a:ext cx="2866032" cy="685800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2AC7C3CE-C50B-39CD-A90A-C821FCB9A8D0}"/>
              </a:ext>
            </a:extLst>
          </p:cNvPr>
          <p:cNvSpPr txBox="1"/>
          <p:nvPr/>
        </p:nvSpPr>
        <p:spPr>
          <a:xfrm>
            <a:off x="68239" y="859809"/>
            <a:ext cx="2674961" cy="1723549"/>
          </a:xfrm>
          <a:prstGeom prst="rect">
            <a:avLst/>
          </a:prstGeom>
          <a:noFill/>
        </p:spPr>
        <p:txBody>
          <a:bodyPr wrap="square" rtlCol="0">
            <a:spAutoFit/>
          </a:bodyPr>
          <a:lstStyle/>
          <a:p>
            <a:r>
              <a:rPr lang="en-GB" sz="4400" b="1" dirty="0">
                <a:solidFill>
                  <a:schemeClr val="bg1"/>
                </a:solidFill>
              </a:rPr>
              <a:t>PROJECT</a:t>
            </a:r>
          </a:p>
          <a:p>
            <a:r>
              <a:rPr lang="en-GB" sz="4400" b="1" dirty="0">
                <a:solidFill>
                  <a:schemeClr val="bg1"/>
                </a:solidFill>
              </a:rPr>
              <a:t>  9</a:t>
            </a:r>
          </a:p>
          <a:p>
            <a:endParaRPr lang="en-IN" dirty="0"/>
          </a:p>
        </p:txBody>
      </p:sp>
      <p:sp>
        <p:nvSpPr>
          <p:cNvPr id="10" name="TextBox 9">
            <a:extLst>
              <a:ext uri="{FF2B5EF4-FFF2-40B4-BE49-F238E27FC236}">
                <a16:creationId xmlns:a16="http://schemas.microsoft.com/office/drawing/2014/main" id="{DCD63399-8C65-8C92-4463-4764576131AA}"/>
              </a:ext>
            </a:extLst>
          </p:cNvPr>
          <p:cNvSpPr txBox="1"/>
          <p:nvPr/>
        </p:nvSpPr>
        <p:spPr>
          <a:xfrm>
            <a:off x="68239" y="2793675"/>
            <a:ext cx="2674961" cy="2831544"/>
          </a:xfrm>
          <a:prstGeom prst="rect">
            <a:avLst/>
          </a:prstGeom>
          <a:noFill/>
        </p:spPr>
        <p:txBody>
          <a:bodyPr wrap="square" rtlCol="0">
            <a:spAutoFit/>
          </a:bodyPr>
          <a:lstStyle/>
          <a:p>
            <a:r>
              <a:rPr lang="en-GB" sz="3200" b="1" dirty="0">
                <a:solidFill>
                  <a:schemeClr val="bg1"/>
                </a:solidFill>
              </a:rPr>
              <a:t>SALES AND TRANSACTION ANALYSIS OF ATLIQ HARDWARE</a:t>
            </a:r>
            <a:endParaRPr lang="en-IN" sz="3200" b="1" dirty="0">
              <a:solidFill>
                <a:schemeClr val="bg1"/>
              </a:solidFill>
            </a:endParaRPr>
          </a:p>
          <a:p>
            <a:endParaRPr lang="en-IN" dirty="0"/>
          </a:p>
        </p:txBody>
      </p:sp>
    </p:spTree>
    <p:extLst>
      <p:ext uri="{BB962C8B-B14F-4D97-AF65-F5344CB8AC3E}">
        <p14:creationId xmlns:p14="http://schemas.microsoft.com/office/powerpoint/2010/main" val="36438876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CD00F91C-9698-6B56-D058-A7B299E55F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04697" y="-36084"/>
            <a:ext cx="2679511" cy="1934635"/>
          </a:xfrm>
          <a:prstGeom prst="rect">
            <a:avLst/>
          </a:prstGeom>
        </p:spPr>
      </p:pic>
      <p:pic>
        <p:nvPicPr>
          <p:cNvPr id="9" name="Picture 8">
            <a:extLst>
              <a:ext uri="{FF2B5EF4-FFF2-40B4-BE49-F238E27FC236}">
                <a16:creationId xmlns:a16="http://schemas.microsoft.com/office/drawing/2014/main" id="{AFC514E5-1777-B119-E14C-761B3E9CD6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09313" y="-73710"/>
            <a:ext cx="2942230" cy="1934636"/>
          </a:xfrm>
          <a:prstGeom prst="rect">
            <a:avLst/>
          </a:prstGeom>
        </p:spPr>
      </p:pic>
      <p:pic>
        <p:nvPicPr>
          <p:cNvPr id="11" name="Picture 10">
            <a:extLst>
              <a:ext uri="{FF2B5EF4-FFF2-40B4-BE49-F238E27FC236}">
                <a16:creationId xmlns:a16="http://schemas.microsoft.com/office/drawing/2014/main" id="{068DE7D0-00B0-ECC6-D4B9-9329E0216B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38059" y="-73710"/>
            <a:ext cx="3266363" cy="1837427"/>
          </a:xfrm>
          <a:prstGeom prst="rect">
            <a:avLst/>
          </a:prstGeom>
        </p:spPr>
      </p:pic>
      <p:pic>
        <p:nvPicPr>
          <p:cNvPr id="13" name="Picture 12">
            <a:extLst>
              <a:ext uri="{FF2B5EF4-FFF2-40B4-BE49-F238E27FC236}">
                <a16:creationId xmlns:a16="http://schemas.microsoft.com/office/drawing/2014/main" id="{17405EBB-68D7-598C-740C-57B40958F72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38059" y="1801569"/>
            <a:ext cx="3199262" cy="1627431"/>
          </a:xfrm>
          <a:prstGeom prst="rect">
            <a:avLst/>
          </a:prstGeom>
        </p:spPr>
      </p:pic>
      <p:pic>
        <p:nvPicPr>
          <p:cNvPr id="23" name="Picture 22">
            <a:extLst>
              <a:ext uri="{FF2B5EF4-FFF2-40B4-BE49-F238E27FC236}">
                <a16:creationId xmlns:a16="http://schemas.microsoft.com/office/drawing/2014/main" id="{EDEF565C-CD76-BA76-34C8-0FFED260621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97855" y="2033386"/>
            <a:ext cx="3053688" cy="1934636"/>
          </a:xfrm>
          <a:prstGeom prst="rect">
            <a:avLst/>
          </a:prstGeom>
        </p:spPr>
      </p:pic>
      <p:pic>
        <p:nvPicPr>
          <p:cNvPr id="25" name="Picture 24">
            <a:extLst>
              <a:ext uri="{FF2B5EF4-FFF2-40B4-BE49-F238E27FC236}">
                <a16:creationId xmlns:a16="http://schemas.microsoft.com/office/drawing/2014/main" id="{71F56A4B-0F33-4438-12C6-9CD9BF428BF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69986" y="3429000"/>
            <a:ext cx="3134436" cy="1934636"/>
          </a:xfrm>
          <a:prstGeom prst="rect">
            <a:avLst/>
          </a:prstGeom>
        </p:spPr>
      </p:pic>
      <p:pic>
        <p:nvPicPr>
          <p:cNvPr id="27" name="Picture 26">
            <a:extLst>
              <a:ext uri="{FF2B5EF4-FFF2-40B4-BE49-F238E27FC236}">
                <a16:creationId xmlns:a16="http://schemas.microsoft.com/office/drawing/2014/main" id="{D5465683-629A-C5FE-6CF6-A17C3AB00EA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865067" y="5227349"/>
            <a:ext cx="3239355" cy="1393939"/>
          </a:xfrm>
          <a:prstGeom prst="rect">
            <a:avLst/>
          </a:prstGeom>
        </p:spPr>
      </p:pic>
      <p:pic>
        <p:nvPicPr>
          <p:cNvPr id="29" name="Picture 28">
            <a:extLst>
              <a:ext uri="{FF2B5EF4-FFF2-40B4-BE49-F238E27FC236}">
                <a16:creationId xmlns:a16="http://schemas.microsoft.com/office/drawing/2014/main" id="{5852215B-D0ED-02AC-09C5-EC43F41BE38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92188" y="2033387"/>
            <a:ext cx="2679511" cy="2047762"/>
          </a:xfrm>
          <a:prstGeom prst="rect">
            <a:avLst/>
          </a:prstGeom>
        </p:spPr>
      </p:pic>
      <p:pic>
        <p:nvPicPr>
          <p:cNvPr id="33" name="Picture 32">
            <a:extLst>
              <a:ext uri="{FF2B5EF4-FFF2-40B4-BE49-F238E27FC236}">
                <a16:creationId xmlns:a16="http://schemas.microsoft.com/office/drawing/2014/main" id="{56355DBC-3FC2-367E-CD3C-A51B2C6D64E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6316646" y="4081149"/>
            <a:ext cx="2548421" cy="2564973"/>
          </a:xfrm>
          <a:prstGeom prst="rect">
            <a:avLst/>
          </a:prstGeom>
        </p:spPr>
      </p:pic>
      <p:sp>
        <p:nvSpPr>
          <p:cNvPr id="36" name="TextBox 35">
            <a:extLst>
              <a:ext uri="{FF2B5EF4-FFF2-40B4-BE49-F238E27FC236}">
                <a16:creationId xmlns:a16="http://schemas.microsoft.com/office/drawing/2014/main" id="{EAC31733-64A6-8258-C296-71AA96A07077}"/>
              </a:ext>
            </a:extLst>
          </p:cNvPr>
          <p:cNvSpPr txBox="1"/>
          <p:nvPr/>
        </p:nvSpPr>
        <p:spPr>
          <a:xfrm>
            <a:off x="2866032" y="4363337"/>
            <a:ext cx="3450614" cy="2492990"/>
          </a:xfrm>
          <a:prstGeom prst="rect">
            <a:avLst/>
          </a:prstGeom>
          <a:solidFill>
            <a:schemeClr val="bg2">
              <a:lumMod val="90000"/>
            </a:schemeClr>
          </a:solidFill>
        </p:spPr>
        <p:txBody>
          <a:bodyPr wrap="square" rtlCol="0">
            <a:spAutoFit/>
          </a:bodyPr>
          <a:lstStyle/>
          <a:p>
            <a:r>
              <a:rPr lang="en-GB" sz="1200" b="0" i="0" dirty="0">
                <a:effectLst/>
                <a:latin typeface="-apple-system"/>
              </a:rPr>
              <a:t>Atliq Hardwares (imaginary company) is one of the leading computer hardware producers in India and well expanded in other countries too.</a:t>
            </a:r>
            <a:br>
              <a:rPr lang="en-GB" sz="1200" b="0" i="0" dirty="0">
                <a:effectLst/>
                <a:latin typeface="-apple-system"/>
              </a:rPr>
            </a:br>
            <a:r>
              <a:rPr lang="en-GB" sz="1200" b="0" i="0" dirty="0">
                <a:effectLst/>
                <a:latin typeface="-apple-system"/>
              </a:rPr>
              <a:t>However, the management noticed that they do not get enough insights to make quick and smart data-informed decisions. They want to expand their data analytics team by adding several junior data analysts. Tony Sharma, their data analytics director wanted to hire someone who is good at both tech and soft skills. Hence, he decided to conduct a SQL challenge which will help him understand both the skills.</a:t>
            </a:r>
            <a:br>
              <a:rPr lang="en-GB" sz="1200" b="0" i="0" dirty="0">
                <a:effectLst/>
                <a:latin typeface="-apple-system"/>
              </a:rPr>
            </a:br>
            <a:endParaRPr lang="en-IN" sz="1200" dirty="0"/>
          </a:p>
        </p:txBody>
      </p:sp>
      <p:sp>
        <p:nvSpPr>
          <p:cNvPr id="2" name="Rectangle 1">
            <a:extLst>
              <a:ext uri="{FF2B5EF4-FFF2-40B4-BE49-F238E27FC236}">
                <a16:creationId xmlns:a16="http://schemas.microsoft.com/office/drawing/2014/main" id="{A201AAF9-C1F6-17BD-B141-FBF7373BE72F}"/>
              </a:ext>
            </a:extLst>
          </p:cNvPr>
          <p:cNvSpPr/>
          <p:nvPr/>
        </p:nvSpPr>
        <p:spPr>
          <a:xfrm>
            <a:off x="0" y="-1673"/>
            <a:ext cx="2866032" cy="685800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0F5DF167-51D5-1A2D-024B-A3EEA6D70198}"/>
              </a:ext>
            </a:extLst>
          </p:cNvPr>
          <p:cNvSpPr txBox="1"/>
          <p:nvPr/>
        </p:nvSpPr>
        <p:spPr>
          <a:xfrm>
            <a:off x="382137" y="723331"/>
            <a:ext cx="2200695" cy="1723549"/>
          </a:xfrm>
          <a:prstGeom prst="rect">
            <a:avLst/>
          </a:prstGeom>
          <a:noFill/>
        </p:spPr>
        <p:txBody>
          <a:bodyPr wrap="square" rtlCol="0">
            <a:spAutoFit/>
          </a:bodyPr>
          <a:lstStyle/>
          <a:p>
            <a:r>
              <a:rPr lang="en-GB" sz="4400" b="1" dirty="0">
                <a:solidFill>
                  <a:schemeClr val="bg1"/>
                </a:solidFill>
              </a:rPr>
              <a:t>PROJECT</a:t>
            </a:r>
          </a:p>
          <a:p>
            <a:r>
              <a:rPr lang="en-GB" sz="4400" b="1" dirty="0">
                <a:solidFill>
                  <a:schemeClr val="bg1"/>
                </a:solidFill>
              </a:rPr>
              <a:t>  10</a:t>
            </a:r>
          </a:p>
          <a:p>
            <a:endParaRPr lang="en-IN" dirty="0"/>
          </a:p>
        </p:txBody>
      </p:sp>
      <p:sp>
        <p:nvSpPr>
          <p:cNvPr id="6" name="TextBox 5">
            <a:extLst>
              <a:ext uri="{FF2B5EF4-FFF2-40B4-BE49-F238E27FC236}">
                <a16:creationId xmlns:a16="http://schemas.microsoft.com/office/drawing/2014/main" id="{E6026D09-D56D-06C3-96A7-C73881AE0699}"/>
              </a:ext>
            </a:extLst>
          </p:cNvPr>
          <p:cNvSpPr txBox="1"/>
          <p:nvPr/>
        </p:nvSpPr>
        <p:spPr>
          <a:xfrm>
            <a:off x="286599" y="2888247"/>
            <a:ext cx="2390633" cy="2339102"/>
          </a:xfrm>
          <a:prstGeom prst="rect">
            <a:avLst/>
          </a:prstGeom>
          <a:noFill/>
        </p:spPr>
        <p:txBody>
          <a:bodyPr wrap="square" rtlCol="0">
            <a:spAutoFit/>
          </a:bodyPr>
          <a:lstStyle/>
          <a:p>
            <a:r>
              <a:rPr lang="en-GB" sz="3200" b="1" dirty="0">
                <a:solidFill>
                  <a:schemeClr val="bg1"/>
                </a:solidFill>
              </a:rPr>
              <a:t>ATLIQ HARDWARE </a:t>
            </a:r>
          </a:p>
          <a:p>
            <a:r>
              <a:rPr lang="en-GB" sz="3200" b="1" dirty="0">
                <a:solidFill>
                  <a:schemeClr val="bg1"/>
                </a:solidFill>
              </a:rPr>
              <a:t>SQL CHALLENGE</a:t>
            </a:r>
            <a:endParaRPr lang="en-IN" sz="3200" b="1" dirty="0">
              <a:solidFill>
                <a:schemeClr val="bg1"/>
              </a:solidFill>
            </a:endParaRPr>
          </a:p>
          <a:p>
            <a:endParaRPr lang="en-IN" dirty="0"/>
          </a:p>
        </p:txBody>
      </p:sp>
    </p:spTree>
    <p:extLst>
      <p:ext uri="{BB962C8B-B14F-4D97-AF65-F5344CB8AC3E}">
        <p14:creationId xmlns:p14="http://schemas.microsoft.com/office/powerpoint/2010/main" val="2295251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7F0BB2-AC1E-AD40-0D60-77093DE9CE43}"/>
              </a:ext>
            </a:extLst>
          </p:cNvPr>
          <p:cNvSpPr/>
          <p:nvPr/>
        </p:nvSpPr>
        <p:spPr>
          <a:xfrm>
            <a:off x="0" y="0"/>
            <a:ext cx="5622878" cy="6858000"/>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69374E7F-9BDB-A1D4-17A3-C09E8EF2C2E6}"/>
              </a:ext>
            </a:extLst>
          </p:cNvPr>
          <p:cNvSpPr/>
          <p:nvPr/>
        </p:nvSpPr>
        <p:spPr>
          <a:xfrm>
            <a:off x="6209730" y="-4045"/>
            <a:ext cx="5982269" cy="6857999"/>
          </a:xfrm>
          <a:prstGeom prst="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solidFill>
                <a:schemeClr val="bg2"/>
              </a:solidFill>
            </a:endParaRPr>
          </a:p>
        </p:txBody>
      </p:sp>
      <p:sp>
        <p:nvSpPr>
          <p:cNvPr id="4" name="TextBox 3">
            <a:extLst>
              <a:ext uri="{FF2B5EF4-FFF2-40B4-BE49-F238E27FC236}">
                <a16:creationId xmlns:a16="http://schemas.microsoft.com/office/drawing/2014/main" id="{159098CD-8C41-CFC2-A149-E2DBBB682F62}"/>
              </a:ext>
            </a:extLst>
          </p:cNvPr>
          <p:cNvSpPr txBox="1"/>
          <p:nvPr/>
        </p:nvSpPr>
        <p:spPr>
          <a:xfrm>
            <a:off x="686936" y="972587"/>
            <a:ext cx="3698543" cy="738664"/>
          </a:xfrm>
          <a:prstGeom prst="rect">
            <a:avLst/>
          </a:prstGeom>
          <a:noFill/>
        </p:spPr>
        <p:txBody>
          <a:bodyPr wrap="square" rtlCol="0">
            <a:spAutoFit/>
          </a:bodyPr>
          <a:lstStyle/>
          <a:p>
            <a:r>
              <a:rPr lang="en-GB" sz="2400" b="1" dirty="0"/>
              <a:t>Project 5</a:t>
            </a:r>
          </a:p>
          <a:p>
            <a:r>
              <a:rPr lang="en-GB" dirty="0"/>
              <a:t>Voyage City Transit Analysis</a:t>
            </a:r>
            <a:endParaRPr lang="en-IN" dirty="0"/>
          </a:p>
        </p:txBody>
      </p:sp>
      <p:sp>
        <p:nvSpPr>
          <p:cNvPr id="5" name="TextBox 4">
            <a:extLst>
              <a:ext uri="{FF2B5EF4-FFF2-40B4-BE49-F238E27FC236}">
                <a16:creationId xmlns:a16="http://schemas.microsoft.com/office/drawing/2014/main" id="{30CC250C-02F5-B4F3-4FD8-ECEA6B701E05}"/>
              </a:ext>
            </a:extLst>
          </p:cNvPr>
          <p:cNvSpPr txBox="1"/>
          <p:nvPr/>
        </p:nvSpPr>
        <p:spPr>
          <a:xfrm>
            <a:off x="686936" y="2633369"/>
            <a:ext cx="3357350" cy="1015663"/>
          </a:xfrm>
          <a:prstGeom prst="rect">
            <a:avLst/>
          </a:prstGeom>
          <a:noFill/>
        </p:spPr>
        <p:txBody>
          <a:bodyPr wrap="square" rtlCol="0">
            <a:spAutoFit/>
          </a:bodyPr>
          <a:lstStyle/>
          <a:p>
            <a:r>
              <a:rPr lang="en-GB" sz="2400" b="1" dirty="0"/>
              <a:t>Project 6</a:t>
            </a:r>
          </a:p>
          <a:p>
            <a:r>
              <a:rPr lang="en-GB" dirty="0"/>
              <a:t>Hospital Analysis</a:t>
            </a:r>
          </a:p>
          <a:p>
            <a:endParaRPr lang="en-IN" dirty="0"/>
          </a:p>
        </p:txBody>
      </p:sp>
      <p:sp>
        <p:nvSpPr>
          <p:cNvPr id="6" name="TextBox 5">
            <a:extLst>
              <a:ext uri="{FF2B5EF4-FFF2-40B4-BE49-F238E27FC236}">
                <a16:creationId xmlns:a16="http://schemas.microsoft.com/office/drawing/2014/main" id="{E74E6E76-C986-5875-8534-AE03BF2602FF}"/>
              </a:ext>
            </a:extLst>
          </p:cNvPr>
          <p:cNvSpPr txBox="1"/>
          <p:nvPr/>
        </p:nvSpPr>
        <p:spPr>
          <a:xfrm>
            <a:off x="723331" y="4384975"/>
            <a:ext cx="3862316" cy="738664"/>
          </a:xfrm>
          <a:prstGeom prst="rect">
            <a:avLst/>
          </a:prstGeom>
          <a:noFill/>
        </p:spPr>
        <p:txBody>
          <a:bodyPr wrap="square" rtlCol="0">
            <a:spAutoFit/>
          </a:bodyPr>
          <a:lstStyle/>
          <a:p>
            <a:r>
              <a:rPr lang="en-GB" sz="2400" b="1" dirty="0"/>
              <a:t>Project 7</a:t>
            </a:r>
          </a:p>
          <a:p>
            <a:r>
              <a:rPr lang="en-GB" dirty="0"/>
              <a:t>Madhave store Analysis</a:t>
            </a:r>
            <a:endParaRPr lang="en-IN" dirty="0"/>
          </a:p>
        </p:txBody>
      </p:sp>
      <p:sp>
        <p:nvSpPr>
          <p:cNvPr id="7" name="TextBox 6">
            <a:extLst>
              <a:ext uri="{FF2B5EF4-FFF2-40B4-BE49-F238E27FC236}">
                <a16:creationId xmlns:a16="http://schemas.microsoft.com/office/drawing/2014/main" id="{CBCBC0E7-B112-3EEC-36F4-AAD9D129161B}"/>
              </a:ext>
            </a:extLst>
          </p:cNvPr>
          <p:cNvSpPr txBox="1"/>
          <p:nvPr/>
        </p:nvSpPr>
        <p:spPr>
          <a:xfrm>
            <a:off x="6701051" y="949911"/>
            <a:ext cx="3416490" cy="738664"/>
          </a:xfrm>
          <a:prstGeom prst="rect">
            <a:avLst/>
          </a:prstGeom>
          <a:noFill/>
        </p:spPr>
        <p:txBody>
          <a:bodyPr wrap="square" rtlCol="0">
            <a:spAutoFit/>
          </a:bodyPr>
          <a:lstStyle/>
          <a:p>
            <a:r>
              <a:rPr lang="en-GB" sz="2400" b="1" dirty="0"/>
              <a:t>Project 8</a:t>
            </a:r>
          </a:p>
          <a:p>
            <a:r>
              <a:rPr lang="en-GB" dirty="0"/>
              <a:t>RM Hospital Analysis </a:t>
            </a:r>
            <a:endParaRPr lang="en-IN" dirty="0"/>
          </a:p>
        </p:txBody>
      </p:sp>
      <p:sp>
        <p:nvSpPr>
          <p:cNvPr id="8" name="TextBox 7">
            <a:extLst>
              <a:ext uri="{FF2B5EF4-FFF2-40B4-BE49-F238E27FC236}">
                <a16:creationId xmlns:a16="http://schemas.microsoft.com/office/drawing/2014/main" id="{FE64E7EB-BF95-FF95-904D-3C1A2C871433}"/>
              </a:ext>
            </a:extLst>
          </p:cNvPr>
          <p:cNvSpPr txBox="1"/>
          <p:nvPr/>
        </p:nvSpPr>
        <p:spPr>
          <a:xfrm>
            <a:off x="6701051" y="2633369"/>
            <a:ext cx="4271749" cy="1015663"/>
          </a:xfrm>
          <a:prstGeom prst="rect">
            <a:avLst/>
          </a:prstGeom>
          <a:noFill/>
        </p:spPr>
        <p:txBody>
          <a:bodyPr wrap="square" rtlCol="0">
            <a:spAutoFit/>
          </a:bodyPr>
          <a:lstStyle/>
          <a:p>
            <a:r>
              <a:rPr lang="en-GB" sz="2400" b="1" dirty="0"/>
              <a:t>Project 9</a:t>
            </a:r>
          </a:p>
          <a:p>
            <a:r>
              <a:rPr lang="en-GB" dirty="0"/>
              <a:t>Sales And Transaction analysis of AtliQ Hardware </a:t>
            </a:r>
            <a:endParaRPr lang="en-IN" dirty="0"/>
          </a:p>
        </p:txBody>
      </p:sp>
      <p:sp>
        <p:nvSpPr>
          <p:cNvPr id="9" name="TextBox 8">
            <a:extLst>
              <a:ext uri="{FF2B5EF4-FFF2-40B4-BE49-F238E27FC236}">
                <a16:creationId xmlns:a16="http://schemas.microsoft.com/office/drawing/2014/main" id="{A2CC465D-970C-4F90-33C1-D56345E201C3}"/>
              </a:ext>
            </a:extLst>
          </p:cNvPr>
          <p:cNvSpPr txBox="1"/>
          <p:nvPr/>
        </p:nvSpPr>
        <p:spPr>
          <a:xfrm>
            <a:off x="6701051" y="4095968"/>
            <a:ext cx="2761397" cy="1015663"/>
          </a:xfrm>
          <a:prstGeom prst="rect">
            <a:avLst/>
          </a:prstGeom>
          <a:noFill/>
        </p:spPr>
        <p:txBody>
          <a:bodyPr wrap="square" rtlCol="0">
            <a:spAutoFit/>
          </a:bodyPr>
          <a:lstStyle/>
          <a:p>
            <a:r>
              <a:rPr lang="en-GB" sz="2400" b="1" dirty="0"/>
              <a:t>Project 10</a:t>
            </a:r>
          </a:p>
          <a:p>
            <a:r>
              <a:rPr lang="en-GB" dirty="0"/>
              <a:t>AtliQ hardware SQL challenge  </a:t>
            </a:r>
            <a:endParaRPr lang="en-IN" dirty="0"/>
          </a:p>
        </p:txBody>
      </p:sp>
      <p:sp>
        <p:nvSpPr>
          <p:cNvPr id="10" name="Rectangle 9">
            <a:extLst>
              <a:ext uri="{FF2B5EF4-FFF2-40B4-BE49-F238E27FC236}">
                <a16:creationId xmlns:a16="http://schemas.microsoft.com/office/drawing/2014/main" id="{0F4E5C94-E377-AF0A-F8C5-19289416E6A1}"/>
              </a:ext>
            </a:extLst>
          </p:cNvPr>
          <p:cNvSpPr/>
          <p:nvPr/>
        </p:nvSpPr>
        <p:spPr>
          <a:xfrm>
            <a:off x="818865" y="806675"/>
            <a:ext cx="1119117" cy="184666"/>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1" name="Rectangle 10">
            <a:extLst>
              <a:ext uri="{FF2B5EF4-FFF2-40B4-BE49-F238E27FC236}">
                <a16:creationId xmlns:a16="http://schemas.microsoft.com/office/drawing/2014/main" id="{1391191B-A6B1-B4D0-628A-89F42DAE764A}"/>
              </a:ext>
            </a:extLst>
          </p:cNvPr>
          <p:cNvSpPr/>
          <p:nvPr/>
        </p:nvSpPr>
        <p:spPr>
          <a:xfrm>
            <a:off x="6823878" y="771247"/>
            <a:ext cx="1119117" cy="184666"/>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Rectangle 12">
            <a:extLst>
              <a:ext uri="{FF2B5EF4-FFF2-40B4-BE49-F238E27FC236}">
                <a16:creationId xmlns:a16="http://schemas.microsoft.com/office/drawing/2014/main" id="{EE861121-897E-A15B-51F9-31C9508BF763}"/>
              </a:ext>
            </a:extLst>
          </p:cNvPr>
          <p:cNvSpPr/>
          <p:nvPr/>
        </p:nvSpPr>
        <p:spPr>
          <a:xfrm>
            <a:off x="818865" y="2437875"/>
            <a:ext cx="1119117" cy="184666"/>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Rectangle 13">
            <a:extLst>
              <a:ext uri="{FF2B5EF4-FFF2-40B4-BE49-F238E27FC236}">
                <a16:creationId xmlns:a16="http://schemas.microsoft.com/office/drawing/2014/main" id="{F8F730C8-B77D-36B0-D613-602C18E6E3B6}"/>
              </a:ext>
            </a:extLst>
          </p:cNvPr>
          <p:cNvSpPr/>
          <p:nvPr/>
        </p:nvSpPr>
        <p:spPr>
          <a:xfrm>
            <a:off x="818865" y="4200309"/>
            <a:ext cx="1119117" cy="184666"/>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97619E47-4BEA-27CA-E83F-194DE76EF4CE}"/>
              </a:ext>
            </a:extLst>
          </p:cNvPr>
          <p:cNvSpPr/>
          <p:nvPr/>
        </p:nvSpPr>
        <p:spPr>
          <a:xfrm>
            <a:off x="6823877" y="3931122"/>
            <a:ext cx="1119117" cy="184666"/>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id="{2302DE20-486B-3847-12AB-A96A9F544350}"/>
              </a:ext>
            </a:extLst>
          </p:cNvPr>
          <p:cNvSpPr/>
          <p:nvPr/>
        </p:nvSpPr>
        <p:spPr>
          <a:xfrm>
            <a:off x="6805681" y="2328661"/>
            <a:ext cx="1119117" cy="184666"/>
          </a:xfrm>
          <a:prstGeom prst="rect">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72363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2E35DA9-C48E-7539-D4E5-304FB0978267}"/>
              </a:ext>
            </a:extLst>
          </p:cNvPr>
          <p:cNvSpPr/>
          <p:nvPr/>
        </p:nvSpPr>
        <p:spPr>
          <a:xfrm>
            <a:off x="0" y="-1673"/>
            <a:ext cx="2866032" cy="685800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pic>
        <p:nvPicPr>
          <p:cNvPr id="6" name="Picture 5">
            <a:extLst>
              <a:ext uri="{FF2B5EF4-FFF2-40B4-BE49-F238E27FC236}">
                <a16:creationId xmlns:a16="http://schemas.microsoft.com/office/drawing/2014/main" id="{4DC879ED-7E9F-AC9C-A4B5-A814595504A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61564" y="1673"/>
            <a:ext cx="4599299" cy="3212375"/>
          </a:xfrm>
          <a:prstGeom prst="rect">
            <a:avLst/>
          </a:prstGeom>
        </p:spPr>
      </p:pic>
      <p:pic>
        <p:nvPicPr>
          <p:cNvPr id="8" name="Picture 7">
            <a:extLst>
              <a:ext uri="{FF2B5EF4-FFF2-40B4-BE49-F238E27FC236}">
                <a16:creationId xmlns:a16="http://schemas.microsoft.com/office/drawing/2014/main" id="{06D8C7A3-BE3A-2706-15D7-8C4C08D444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4553" y="0"/>
            <a:ext cx="4440074" cy="3212375"/>
          </a:xfrm>
          <a:prstGeom prst="rect">
            <a:avLst/>
          </a:prstGeom>
        </p:spPr>
      </p:pic>
      <p:pic>
        <p:nvPicPr>
          <p:cNvPr id="10" name="Picture 9">
            <a:extLst>
              <a:ext uri="{FF2B5EF4-FFF2-40B4-BE49-F238E27FC236}">
                <a16:creationId xmlns:a16="http://schemas.microsoft.com/office/drawing/2014/main" id="{08271EA3-35D0-A55F-EAF5-78CDB00F681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4553" y="3212375"/>
            <a:ext cx="4487837" cy="3232780"/>
          </a:xfrm>
          <a:prstGeom prst="rect">
            <a:avLst/>
          </a:prstGeom>
        </p:spPr>
      </p:pic>
      <p:sp>
        <p:nvSpPr>
          <p:cNvPr id="11" name="TextBox 10">
            <a:extLst>
              <a:ext uri="{FF2B5EF4-FFF2-40B4-BE49-F238E27FC236}">
                <a16:creationId xmlns:a16="http://schemas.microsoft.com/office/drawing/2014/main" id="{857B62C1-5CF9-8677-EDEB-2C616CBF1CD3}"/>
              </a:ext>
            </a:extLst>
          </p:cNvPr>
          <p:cNvSpPr txBox="1"/>
          <p:nvPr/>
        </p:nvSpPr>
        <p:spPr>
          <a:xfrm>
            <a:off x="2897881" y="3427327"/>
            <a:ext cx="4662981" cy="3693319"/>
          </a:xfrm>
          <a:prstGeom prst="rect">
            <a:avLst/>
          </a:prstGeom>
          <a:solidFill>
            <a:schemeClr val="bg2"/>
          </a:solidFill>
        </p:spPr>
        <p:txBody>
          <a:bodyPr wrap="square" rtlCol="0">
            <a:spAutoFit/>
          </a:bodyPr>
          <a:lstStyle/>
          <a:p>
            <a:pPr fontAlgn="auto"/>
            <a:r>
              <a:rPr lang="en-GB" dirty="0">
                <a:effectLst/>
              </a:rPr>
              <a:t>Mitron Bank is a legacy financial institution headquartered in Hyderabad. They want to introduce a new line of credit cards, aiming to broaden its product offerings and reach in the financial market. </a:t>
            </a:r>
          </a:p>
          <a:p>
            <a:pPr fontAlgn="auto"/>
            <a:br>
              <a:rPr lang="en-GB" dirty="0">
                <a:effectLst/>
              </a:rPr>
            </a:br>
            <a:endParaRPr lang="en-GB" dirty="0">
              <a:effectLst/>
            </a:endParaRPr>
          </a:p>
          <a:p>
            <a:pPr fontAlgn="auto"/>
            <a:r>
              <a:rPr lang="en-GB" dirty="0">
                <a:effectLst/>
              </a:rPr>
              <a:t>Key objective</a:t>
            </a:r>
          </a:p>
          <a:p>
            <a:pPr fontAlgn="auto"/>
            <a:r>
              <a:rPr lang="en-GB" dirty="0">
                <a:effectLst/>
              </a:rPr>
              <a:t>1.Analyzed Demographic Classification</a:t>
            </a:r>
          </a:p>
          <a:p>
            <a:pPr fontAlgn="auto"/>
            <a:r>
              <a:rPr lang="en-GB" dirty="0">
                <a:effectLst/>
              </a:rPr>
              <a:t>2. payment mode preference analysis</a:t>
            </a:r>
          </a:p>
          <a:p>
            <a:pPr fontAlgn="auto"/>
            <a:r>
              <a:rPr lang="en-GB" dirty="0">
                <a:effectLst/>
              </a:rPr>
              <a:t>3. spending behaviour </a:t>
            </a:r>
          </a:p>
          <a:p>
            <a:br>
              <a:rPr lang="en-GB" dirty="0">
                <a:effectLst/>
              </a:rPr>
            </a:br>
            <a:endParaRPr lang="en-IN" dirty="0"/>
          </a:p>
        </p:txBody>
      </p:sp>
      <p:sp>
        <p:nvSpPr>
          <p:cNvPr id="12" name="TextBox 11">
            <a:extLst>
              <a:ext uri="{FF2B5EF4-FFF2-40B4-BE49-F238E27FC236}">
                <a16:creationId xmlns:a16="http://schemas.microsoft.com/office/drawing/2014/main" id="{D27BD13D-F69A-990E-5921-60ED21AD0098}"/>
              </a:ext>
            </a:extLst>
          </p:cNvPr>
          <p:cNvSpPr txBox="1"/>
          <p:nvPr/>
        </p:nvSpPr>
        <p:spPr>
          <a:xfrm>
            <a:off x="127373" y="1181051"/>
            <a:ext cx="2643128" cy="2062103"/>
          </a:xfrm>
          <a:prstGeom prst="rect">
            <a:avLst/>
          </a:prstGeom>
          <a:solidFill>
            <a:schemeClr val="accent2"/>
          </a:solidFill>
        </p:spPr>
        <p:txBody>
          <a:bodyPr wrap="square" rtlCol="0">
            <a:spAutoFit/>
          </a:bodyPr>
          <a:lstStyle/>
          <a:p>
            <a:pPr algn="ctr"/>
            <a:r>
              <a:rPr lang="en-GB" sz="4400" b="1" dirty="0"/>
              <a:t>PROJECT</a:t>
            </a:r>
          </a:p>
          <a:p>
            <a:r>
              <a:rPr lang="en-GB" sz="4800" dirty="0"/>
              <a:t>  1</a:t>
            </a:r>
          </a:p>
          <a:p>
            <a:endParaRPr lang="en-GB" dirty="0"/>
          </a:p>
          <a:p>
            <a:endParaRPr lang="en-IN" dirty="0"/>
          </a:p>
        </p:txBody>
      </p:sp>
      <p:sp>
        <p:nvSpPr>
          <p:cNvPr id="13" name="TextBox 12">
            <a:extLst>
              <a:ext uri="{FF2B5EF4-FFF2-40B4-BE49-F238E27FC236}">
                <a16:creationId xmlns:a16="http://schemas.microsoft.com/office/drawing/2014/main" id="{BB8C655E-597F-C81B-CBEC-1AAC33581449}"/>
              </a:ext>
            </a:extLst>
          </p:cNvPr>
          <p:cNvSpPr txBox="1"/>
          <p:nvPr/>
        </p:nvSpPr>
        <p:spPr>
          <a:xfrm>
            <a:off x="175139" y="3456433"/>
            <a:ext cx="2706818" cy="1077218"/>
          </a:xfrm>
          <a:prstGeom prst="rect">
            <a:avLst/>
          </a:prstGeom>
          <a:noFill/>
        </p:spPr>
        <p:txBody>
          <a:bodyPr wrap="square" rtlCol="0">
            <a:spAutoFit/>
          </a:bodyPr>
          <a:lstStyle/>
          <a:p>
            <a:r>
              <a:rPr lang="en-GB" sz="3200" b="1" dirty="0">
                <a:solidFill>
                  <a:schemeClr val="bg1"/>
                </a:solidFill>
              </a:rPr>
              <a:t>MITRON BANK ANALYSIS</a:t>
            </a:r>
            <a:endParaRPr lang="en-IN" sz="3200" b="1" dirty="0">
              <a:solidFill>
                <a:schemeClr val="bg1"/>
              </a:solidFill>
            </a:endParaRPr>
          </a:p>
        </p:txBody>
      </p:sp>
      <p:sp>
        <p:nvSpPr>
          <p:cNvPr id="14" name="TextBox 13">
            <a:extLst>
              <a:ext uri="{FF2B5EF4-FFF2-40B4-BE49-F238E27FC236}">
                <a16:creationId xmlns:a16="http://schemas.microsoft.com/office/drawing/2014/main" id="{26D6824D-BBAA-12C6-6653-0A0BD41268EE}"/>
              </a:ext>
            </a:extLst>
          </p:cNvPr>
          <p:cNvSpPr txBox="1"/>
          <p:nvPr/>
        </p:nvSpPr>
        <p:spPr>
          <a:xfrm>
            <a:off x="0" y="1181051"/>
            <a:ext cx="2643128" cy="2062103"/>
          </a:xfrm>
          <a:prstGeom prst="rect">
            <a:avLst/>
          </a:prstGeom>
          <a:solidFill>
            <a:schemeClr val="accent2"/>
          </a:solidFill>
        </p:spPr>
        <p:txBody>
          <a:bodyPr wrap="square" rtlCol="0">
            <a:spAutoFit/>
          </a:bodyPr>
          <a:lstStyle/>
          <a:p>
            <a:pPr algn="ctr"/>
            <a:r>
              <a:rPr lang="en-GB" sz="4400" b="1" dirty="0">
                <a:solidFill>
                  <a:schemeClr val="bg1"/>
                </a:solidFill>
              </a:rPr>
              <a:t>PROJECT</a:t>
            </a:r>
          </a:p>
          <a:p>
            <a:r>
              <a:rPr lang="en-GB" sz="4800" b="1" dirty="0">
                <a:solidFill>
                  <a:schemeClr val="bg1"/>
                </a:solidFill>
              </a:rPr>
              <a:t>  1</a:t>
            </a:r>
          </a:p>
          <a:p>
            <a:endParaRPr lang="en-GB" dirty="0"/>
          </a:p>
          <a:p>
            <a:endParaRPr lang="en-IN" dirty="0"/>
          </a:p>
        </p:txBody>
      </p:sp>
    </p:spTree>
    <p:extLst>
      <p:ext uri="{BB962C8B-B14F-4D97-AF65-F5344CB8AC3E}">
        <p14:creationId xmlns:p14="http://schemas.microsoft.com/office/powerpoint/2010/main" val="41082484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19B7007-D0DB-1280-9E06-760D61A11F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9678" y="0"/>
            <a:ext cx="4831307" cy="4326340"/>
          </a:xfrm>
          <a:prstGeom prst="rect">
            <a:avLst/>
          </a:prstGeom>
        </p:spPr>
      </p:pic>
      <p:pic>
        <p:nvPicPr>
          <p:cNvPr id="11" name="Picture 10">
            <a:extLst>
              <a:ext uri="{FF2B5EF4-FFF2-40B4-BE49-F238E27FC236}">
                <a16:creationId xmlns:a16="http://schemas.microsoft.com/office/drawing/2014/main" id="{6C0D1ED3-9352-6BAD-319F-2F684466A9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10985" y="1674"/>
            <a:ext cx="4481015" cy="4324666"/>
          </a:xfrm>
          <a:prstGeom prst="rect">
            <a:avLst/>
          </a:prstGeom>
        </p:spPr>
      </p:pic>
      <p:sp>
        <p:nvSpPr>
          <p:cNvPr id="12" name="TextBox 11">
            <a:extLst>
              <a:ext uri="{FF2B5EF4-FFF2-40B4-BE49-F238E27FC236}">
                <a16:creationId xmlns:a16="http://schemas.microsoft.com/office/drawing/2014/main" id="{A24B4239-4894-1437-D427-38C89245E4B2}"/>
              </a:ext>
            </a:extLst>
          </p:cNvPr>
          <p:cNvSpPr txBox="1"/>
          <p:nvPr/>
        </p:nvSpPr>
        <p:spPr>
          <a:xfrm>
            <a:off x="3452884" y="4626591"/>
            <a:ext cx="8175009" cy="2031325"/>
          </a:xfrm>
          <a:prstGeom prst="rect">
            <a:avLst/>
          </a:prstGeom>
          <a:solidFill>
            <a:schemeClr val="bg2"/>
          </a:solidFill>
        </p:spPr>
        <p:txBody>
          <a:bodyPr wrap="square" rtlCol="0">
            <a:spAutoFit/>
          </a:bodyPr>
          <a:lstStyle/>
          <a:p>
            <a:r>
              <a:rPr lang="en-GB" b="0" i="0" dirty="0">
                <a:effectLst/>
                <a:latin typeface="-apple-system"/>
              </a:rPr>
              <a:t>Atliq Grands owns multiple five-star hotels across India. They have been in the hospitality industry for the past 20 years. Due to strategic moves from other competitors and ineffective decision-making in management, Atliq Grands are losing its market share and revenue in the luxury/business hotels category. As a strategic move, the managing director of Atliq Grands wanted to incorporate “Business and Data Intelligence” to regain their market share and revenue. However, they do not have an in-house data analytics team to provide them with these insights.</a:t>
            </a:r>
            <a:endParaRPr lang="en-IN" dirty="0"/>
          </a:p>
        </p:txBody>
      </p:sp>
      <p:sp>
        <p:nvSpPr>
          <p:cNvPr id="3" name="Rectangle 2">
            <a:extLst>
              <a:ext uri="{FF2B5EF4-FFF2-40B4-BE49-F238E27FC236}">
                <a16:creationId xmlns:a16="http://schemas.microsoft.com/office/drawing/2014/main" id="{6FF92988-7CA7-C0E6-C495-04733C019C53}"/>
              </a:ext>
            </a:extLst>
          </p:cNvPr>
          <p:cNvSpPr/>
          <p:nvPr/>
        </p:nvSpPr>
        <p:spPr>
          <a:xfrm>
            <a:off x="0" y="-1673"/>
            <a:ext cx="2866032" cy="685800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TextBox 7">
            <a:extLst>
              <a:ext uri="{FF2B5EF4-FFF2-40B4-BE49-F238E27FC236}">
                <a16:creationId xmlns:a16="http://schemas.microsoft.com/office/drawing/2014/main" id="{D450B526-9DE9-BA7B-B62B-2EB32774E57A}"/>
              </a:ext>
            </a:extLst>
          </p:cNvPr>
          <p:cNvSpPr txBox="1"/>
          <p:nvPr/>
        </p:nvSpPr>
        <p:spPr>
          <a:xfrm>
            <a:off x="154674" y="914400"/>
            <a:ext cx="2533935" cy="1723549"/>
          </a:xfrm>
          <a:prstGeom prst="rect">
            <a:avLst/>
          </a:prstGeom>
          <a:noFill/>
        </p:spPr>
        <p:txBody>
          <a:bodyPr wrap="square" rtlCol="0">
            <a:spAutoFit/>
          </a:bodyPr>
          <a:lstStyle/>
          <a:p>
            <a:r>
              <a:rPr lang="en-GB" sz="4400" b="1" dirty="0">
                <a:solidFill>
                  <a:schemeClr val="bg1"/>
                </a:solidFill>
              </a:rPr>
              <a:t>PROJECT</a:t>
            </a:r>
          </a:p>
          <a:p>
            <a:r>
              <a:rPr lang="en-GB" sz="4400" b="1" dirty="0">
                <a:solidFill>
                  <a:schemeClr val="bg1"/>
                </a:solidFill>
              </a:rPr>
              <a:t>  2</a:t>
            </a:r>
          </a:p>
          <a:p>
            <a:endParaRPr lang="en-IN" dirty="0"/>
          </a:p>
        </p:txBody>
      </p:sp>
      <p:sp>
        <p:nvSpPr>
          <p:cNvPr id="10" name="TextBox 9">
            <a:extLst>
              <a:ext uri="{FF2B5EF4-FFF2-40B4-BE49-F238E27FC236}">
                <a16:creationId xmlns:a16="http://schemas.microsoft.com/office/drawing/2014/main" id="{C8B61916-4C28-B34D-56B6-7E7EFACDA9C7}"/>
              </a:ext>
            </a:extLst>
          </p:cNvPr>
          <p:cNvSpPr txBox="1"/>
          <p:nvPr/>
        </p:nvSpPr>
        <p:spPr>
          <a:xfrm>
            <a:off x="154674" y="2988860"/>
            <a:ext cx="2711358" cy="1846659"/>
          </a:xfrm>
          <a:prstGeom prst="rect">
            <a:avLst/>
          </a:prstGeom>
          <a:noFill/>
        </p:spPr>
        <p:txBody>
          <a:bodyPr wrap="square" rtlCol="0">
            <a:spAutoFit/>
          </a:bodyPr>
          <a:lstStyle/>
          <a:p>
            <a:r>
              <a:rPr lang="en-GB" sz="3200" dirty="0">
                <a:solidFill>
                  <a:schemeClr val="bg1"/>
                </a:solidFill>
              </a:rPr>
              <a:t>ATLIQ GRAND HOSPITALITY ANALYSIS</a:t>
            </a:r>
            <a:endParaRPr lang="en-IN" sz="3200" dirty="0">
              <a:solidFill>
                <a:schemeClr val="bg1"/>
              </a:solidFill>
            </a:endParaRPr>
          </a:p>
          <a:p>
            <a:endParaRPr lang="en-IN" dirty="0"/>
          </a:p>
        </p:txBody>
      </p:sp>
    </p:spTree>
    <p:extLst>
      <p:ext uri="{BB962C8B-B14F-4D97-AF65-F5344CB8AC3E}">
        <p14:creationId xmlns:p14="http://schemas.microsoft.com/office/powerpoint/2010/main" val="11917785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88B5479-3AF8-5C40-E544-9228A4B518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6032" y="0"/>
            <a:ext cx="4612942" cy="3005083"/>
          </a:xfrm>
          <a:prstGeom prst="rect">
            <a:avLst/>
          </a:prstGeom>
        </p:spPr>
      </p:pic>
      <p:pic>
        <p:nvPicPr>
          <p:cNvPr id="8" name="Picture 7">
            <a:extLst>
              <a:ext uri="{FF2B5EF4-FFF2-40B4-BE49-F238E27FC236}">
                <a16:creationId xmlns:a16="http://schemas.microsoft.com/office/drawing/2014/main" id="{6C2337D4-880C-FA00-C8F0-519F453BBDF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78974" y="0"/>
            <a:ext cx="4683456" cy="3005083"/>
          </a:xfrm>
          <a:prstGeom prst="rect">
            <a:avLst/>
          </a:prstGeom>
        </p:spPr>
      </p:pic>
      <p:pic>
        <p:nvPicPr>
          <p:cNvPr id="10" name="Picture 9">
            <a:extLst>
              <a:ext uri="{FF2B5EF4-FFF2-40B4-BE49-F238E27FC236}">
                <a16:creationId xmlns:a16="http://schemas.microsoft.com/office/drawing/2014/main" id="{7E97EB88-9E17-A4C0-9FE3-CFE5C2F292A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78974" y="3145809"/>
            <a:ext cx="4683456" cy="3712191"/>
          </a:xfrm>
          <a:prstGeom prst="rect">
            <a:avLst/>
          </a:prstGeom>
        </p:spPr>
      </p:pic>
      <p:sp>
        <p:nvSpPr>
          <p:cNvPr id="11" name="TextBox 10">
            <a:extLst>
              <a:ext uri="{FF2B5EF4-FFF2-40B4-BE49-F238E27FC236}">
                <a16:creationId xmlns:a16="http://schemas.microsoft.com/office/drawing/2014/main" id="{166051A2-5A90-AD1F-8A9F-EC75F1E38468}"/>
              </a:ext>
            </a:extLst>
          </p:cNvPr>
          <p:cNvSpPr txBox="1"/>
          <p:nvPr/>
        </p:nvSpPr>
        <p:spPr>
          <a:xfrm>
            <a:off x="2913799" y="3189328"/>
            <a:ext cx="4517407" cy="2893100"/>
          </a:xfrm>
          <a:prstGeom prst="rect">
            <a:avLst/>
          </a:prstGeom>
          <a:solidFill>
            <a:schemeClr val="bg2"/>
          </a:solidFill>
        </p:spPr>
        <p:txBody>
          <a:bodyPr wrap="square" rtlCol="0">
            <a:spAutoFit/>
          </a:bodyPr>
          <a:lstStyle/>
          <a:p>
            <a:r>
              <a:rPr lang="en-GB" sz="1400" b="0" i="0" dirty="0">
                <a:effectLst/>
                <a:latin typeface="-apple-system"/>
              </a:rPr>
              <a:t>AtliQ Mart is a retail giant with over 50 supermarkets in the southern region of India. All their 50 stores ran a massive promotion during the Diwali 2023 and Sankranti 2024 (festive time in India) on their AtliQ branded products. Now the sales director wants to understand which promotions did well and which did not so that they can make informed decisions for their next promotional period. </a:t>
            </a:r>
            <a:br>
              <a:rPr lang="en-GB" sz="1400" b="0" i="0" dirty="0">
                <a:effectLst/>
                <a:latin typeface="-apple-system"/>
              </a:rPr>
            </a:br>
            <a:br>
              <a:rPr lang="en-GB" sz="1400" b="0" i="0" dirty="0">
                <a:effectLst/>
                <a:latin typeface="-apple-system"/>
              </a:rPr>
            </a:br>
            <a:r>
              <a:rPr lang="en-GB" sz="1400" b="0" i="0" dirty="0">
                <a:effectLst/>
                <a:latin typeface="-apple-system"/>
              </a:rPr>
              <a:t>Key Objective </a:t>
            </a:r>
            <a:br>
              <a:rPr lang="en-GB" sz="1400" b="0" i="0" dirty="0">
                <a:effectLst/>
                <a:latin typeface="-apple-system"/>
              </a:rPr>
            </a:br>
            <a:r>
              <a:rPr lang="en-GB" sz="1400" b="0" i="0" dirty="0">
                <a:effectLst/>
                <a:latin typeface="-apple-system"/>
              </a:rPr>
              <a:t>1.   Store performance analysis</a:t>
            </a:r>
            <a:br>
              <a:rPr lang="en-GB" sz="1400" b="0" i="0" dirty="0">
                <a:effectLst/>
                <a:latin typeface="-apple-system"/>
              </a:rPr>
            </a:br>
            <a:r>
              <a:rPr lang="en-GB" sz="1400" b="0" i="0" dirty="0">
                <a:effectLst/>
                <a:latin typeface="-apple-system"/>
              </a:rPr>
              <a:t>2.   Promotion type analysis</a:t>
            </a:r>
            <a:br>
              <a:rPr lang="en-GB" sz="1400" b="0" i="0" dirty="0">
                <a:effectLst/>
                <a:latin typeface="-apple-system"/>
              </a:rPr>
            </a:br>
            <a:r>
              <a:rPr lang="en-GB" sz="1400" b="0" i="0" dirty="0">
                <a:effectLst/>
                <a:latin typeface="-apple-system"/>
              </a:rPr>
              <a:t>3.   Product category analysis</a:t>
            </a:r>
            <a:br>
              <a:rPr lang="en-GB" sz="1400" b="0" i="0" dirty="0">
                <a:effectLst/>
                <a:latin typeface="-apple-system"/>
              </a:rPr>
            </a:br>
            <a:endParaRPr lang="en-IN" sz="1400" dirty="0"/>
          </a:p>
        </p:txBody>
      </p:sp>
      <p:sp>
        <p:nvSpPr>
          <p:cNvPr id="3" name="Rectangle 2">
            <a:extLst>
              <a:ext uri="{FF2B5EF4-FFF2-40B4-BE49-F238E27FC236}">
                <a16:creationId xmlns:a16="http://schemas.microsoft.com/office/drawing/2014/main" id="{C3926BC8-C7CD-362C-F5AE-A9D7785F90D2}"/>
              </a:ext>
            </a:extLst>
          </p:cNvPr>
          <p:cNvSpPr/>
          <p:nvPr/>
        </p:nvSpPr>
        <p:spPr>
          <a:xfrm>
            <a:off x="0" y="0"/>
            <a:ext cx="2866032" cy="685800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5" name="TextBox 4">
            <a:extLst>
              <a:ext uri="{FF2B5EF4-FFF2-40B4-BE49-F238E27FC236}">
                <a16:creationId xmlns:a16="http://schemas.microsoft.com/office/drawing/2014/main" id="{7D45076B-FCDB-0C36-BFB6-016872A553DA}"/>
              </a:ext>
            </a:extLst>
          </p:cNvPr>
          <p:cNvSpPr txBox="1"/>
          <p:nvPr/>
        </p:nvSpPr>
        <p:spPr>
          <a:xfrm>
            <a:off x="136478" y="805219"/>
            <a:ext cx="2545307" cy="1723549"/>
          </a:xfrm>
          <a:prstGeom prst="rect">
            <a:avLst/>
          </a:prstGeom>
          <a:noFill/>
        </p:spPr>
        <p:txBody>
          <a:bodyPr wrap="square" rtlCol="0">
            <a:spAutoFit/>
          </a:bodyPr>
          <a:lstStyle/>
          <a:p>
            <a:r>
              <a:rPr lang="en-GB" sz="4400" b="1" dirty="0">
                <a:solidFill>
                  <a:schemeClr val="bg1"/>
                </a:solidFill>
              </a:rPr>
              <a:t>PROJECT</a:t>
            </a:r>
          </a:p>
          <a:p>
            <a:r>
              <a:rPr lang="en-GB" sz="4400" b="1" dirty="0">
                <a:solidFill>
                  <a:schemeClr val="bg1"/>
                </a:solidFill>
              </a:rPr>
              <a:t>  3</a:t>
            </a:r>
          </a:p>
          <a:p>
            <a:endParaRPr lang="en-IN" dirty="0"/>
          </a:p>
        </p:txBody>
      </p:sp>
      <p:sp>
        <p:nvSpPr>
          <p:cNvPr id="7" name="TextBox 6">
            <a:extLst>
              <a:ext uri="{FF2B5EF4-FFF2-40B4-BE49-F238E27FC236}">
                <a16:creationId xmlns:a16="http://schemas.microsoft.com/office/drawing/2014/main" id="{8ECF2918-BAC7-7AE1-C345-2FA27A0F3DD0}"/>
              </a:ext>
            </a:extLst>
          </p:cNvPr>
          <p:cNvSpPr txBox="1"/>
          <p:nvPr/>
        </p:nvSpPr>
        <p:spPr>
          <a:xfrm>
            <a:off x="29570" y="3005083"/>
            <a:ext cx="2788694" cy="2062103"/>
          </a:xfrm>
          <a:prstGeom prst="rect">
            <a:avLst/>
          </a:prstGeom>
          <a:noFill/>
        </p:spPr>
        <p:txBody>
          <a:bodyPr wrap="square" rtlCol="0">
            <a:spAutoFit/>
          </a:bodyPr>
          <a:lstStyle/>
          <a:p>
            <a:r>
              <a:rPr lang="en-GB" sz="3200" b="1" dirty="0">
                <a:solidFill>
                  <a:schemeClr val="bg1"/>
                </a:solidFill>
              </a:rPr>
              <a:t>ATLIQ SUPERMARKET </a:t>
            </a:r>
          </a:p>
          <a:p>
            <a:r>
              <a:rPr lang="en-GB" sz="3200" b="1" dirty="0">
                <a:solidFill>
                  <a:schemeClr val="bg1"/>
                </a:solidFill>
              </a:rPr>
              <a:t>ANALYSIS</a:t>
            </a:r>
            <a:endParaRPr lang="en-IN" sz="3200" b="1" dirty="0">
              <a:solidFill>
                <a:schemeClr val="bg1"/>
              </a:solidFill>
            </a:endParaRPr>
          </a:p>
          <a:p>
            <a:endParaRPr lang="en-IN" sz="3200" dirty="0"/>
          </a:p>
        </p:txBody>
      </p:sp>
    </p:spTree>
    <p:extLst>
      <p:ext uri="{BB962C8B-B14F-4D97-AF65-F5344CB8AC3E}">
        <p14:creationId xmlns:p14="http://schemas.microsoft.com/office/powerpoint/2010/main" val="2589652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4C9C3ED-6DEB-FC48-C4E7-882992009C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6032" y="-15320"/>
            <a:ext cx="4763064" cy="4611231"/>
          </a:xfrm>
          <a:prstGeom prst="rect">
            <a:avLst/>
          </a:prstGeom>
        </p:spPr>
      </p:pic>
      <p:pic>
        <p:nvPicPr>
          <p:cNvPr id="11" name="Picture 10">
            <a:extLst>
              <a:ext uri="{FF2B5EF4-FFF2-40B4-BE49-F238E27FC236}">
                <a16:creationId xmlns:a16="http://schemas.microsoft.com/office/drawing/2014/main" id="{05156F1E-EFBC-2758-584F-E9EB2E7BF66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5326" y="-15320"/>
            <a:ext cx="4726674" cy="4626551"/>
          </a:xfrm>
          <a:prstGeom prst="rect">
            <a:avLst/>
          </a:prstGeom>
        </p:spPr>
      </p:pic>
      <p:sp>
        <p:nvSpPr>
          <p:cNvPr id="12" name="TextBox 11">
            <a:extLst>
              <a:ext uri="{FF2B5EF4-FFF2-40B4-BE49-F238E27FC236}">
                <a16:creationId xmlns:a16="http://schemas.microsoft.com/office/drawing/2014/main" id="{86BB2A91-38FC-5229-5B2F-6497A062C7C7}"/>
              </a:ext>
            </a:extLst>
          </p:cNvPr>
          <p:cNvSpPr txBox="1"/>
          <p:nvPr/>
        </p:nvSpPr>
        <p:spPr>
          <a:xfrm>
            <a:off x="2902422" y="4595911"/>
            <a:ext cx="9289577" cy="2246769"/>
          </a:xfrm>
          <a:prstGeom prst="rect">
            <a:avLst/>
          </a:prstGeom>
          <a:solidFill>
            <a:schemeClr val="bg2"/>
          </a:solidFill>
        </p:spPr>
        <p:txBody>
          <a:bodyPr wrap="square" rtlCol="0">
            <a:spAutoFit/>
          </a:bodyPr>
          <a:lstStyle/>
          <a:p>
            <a:r>
              <a:rPr lang="en-GB" sz="1400" b="0" i="0" dirty="0">
                <a:effectLst/>
                <a:latin typeface="-apple-system"/>
              </a:rPr>
              <a:t>OBJECTIVE</a:t>
            </a:r>
            <a:br>
              <a:rPr lang="en-GB" sz="1400" b="0" i="0" dirty="0">
                <a:effectLst/>
                <a:latin typeface="-apple-system"/>
              </a:rPr>
            </a:br>
            <a:r>
              <a:rPr lang="en-GB" sz="1400" b="0" i="0" dirty="0">
                <a:effectLst/>
                <a:latin typeface="-apple-system"/>
              </a:rPr>
              <a:t>To contribute to the success of a business by utilizing data analysis techniques , specifically focusing on time series analysis , to provide valuable insight and accurate sales forecasting .</a:t>
            </a:r>
            <a:br>
              <a:rPr lang="en-GB" sz="1400" b="0" i="0" dirty="0">
                <a:effectLst/>
                <a:latin typeface="-apple-system"/>
              </a:rPr>
            </a:br>
            <a:r>
              <a:rPr lang="en-GB" sz="1400" b="0" i="0" dirty="0">
                <a:effectLst/>
                <a:latin typeface="-apple-system"/>
              </a:rPr>
              <a:t>Matrix used</a:t>
            </a:r>
            <a:br>
              <a:rPr lang="en-GB" sz="1400" b="0" i="0" dirty="0">
                <a:effectLst/>
                <a:latin typeface="-apple-system"/>
              </a:rPr>
            </a:br>
            <a:r>
              <a:rPr lang="en-GB" sz="1400" b="0" i="0" dirty="0">
                <a:effectLst/>
                <a:latin typeface="-apple-system"/>
              </a:rPr>
              <a:t>1.      Sum </a:t>
            </a:r>
            <a:br>
              <a:rPr lang="en-GB" sz="1400" b="0" i="0" dirty="0">
                <a:effectLst/>
                <a:latin typeface="-apple-system"/>
              </a:rPr>
            </a:br>
            <a:r>
              <a:rPr lang="en-GB" sz="1400" b="0" i="0" dirty="0">
                <a:effectLst/>
                <a:latin typeface="-apple-system"/>
              </a:rPr>
              <a:t>2.      Average </a:t>
            </a:r>
            <a:br>
              <a:rPr lang="en-GB" sz="1400" b="0" i="0" dirty="0">
                <a:effectLst/>
                <a:latin typeface="-apple-system"/>
              </a:rPr>
            </a:br>
            <a:r>
              <a:rPr lang="en-GB" sz="1400" b="0" i="0" dirty="0">
                <a:effectLst/>
                <a:latin typeface="-apple-system"/>
              </a:rPr>
              <a:t>Learnings </a:t>
            </a:r>
            <a:br>
              <a:rPr lang="en-GB" sz="1400" b="0" i="0" dirty="0">
                <a:effectLst/>
                <a:latin typeface="-apple-system"/>
              </a:rPr>
            </a:br>
            <a:r>
              <a:rPr lang="en-GB" sz="1400" b="0" i="0" dirty="0">
                <a:effectLst/>
                <a:latin typeface="-apple-system"/>
              </a:rPr>
              <a:t>Incorporated data analysis techniques , specializing in time series analysis, to deliver valuable insight , accurate sales forecasting and interactive dashboard creation, driving  business success</a:t>
            </a:r>
            <a:br>
              <a:rPr lang="en-GB" sz="1400" b="0" i="0" dirty="0">
                <a:effectLst/>
                <a:latin typeface="-apple-system"/>
              </a:rPr>
            </a:br>
            <a:endParaRPr lang="en-IN" sz="1400" dirty="0"/>
          </a:p>
        </p:txBody>
      </p:sp>
      <p:sp>
        <p:nvSpPr>
          <p:cNvPr id="2" name="Rectangle 1">
            <a:extLst>
              <a:ext uri="{FF2B5EF4-FFF2-40B4-BE49-F238E27FC236}">
                <a16:creationId xmlns:a16="http://schemas.microsoft.com/office/drawing/2014/main" id="{A91D6FF3-2DE0-498C-240B-7314BD5C1BF8}"/>
              </a:ext>
            </a:extLst>
          </p:cNvPr>
          <p:cNvSpPr/>
          <p:nvPr/>
        </p:nvSpPr>
        <p:spPr>
          <a:xfrm>
            <a:off x="0" y="-1"/>
            <a:ext cx="2866032" cy="6873321"/>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E8441E6F-1DF2-824A-F06A-038BCD155F0D}"/>
              </a:ext>
            </a:extLst>
          </p:cNvPr>
          <p:cNvSpPr txBox="1"/>
          <p:nvPr/>
        </p:nvSpPr>
        <p:spPr>
          <a:xfrm>
            <a:off x="191069" y="832513"/>
            <a:ext cx="2674963" cy="1446550"/>
          </a:xfrm>
          <a:prstGeom prst="rect">
            <a:avLst/>
          </a:prstGeom>
          <a:noFill/>
        </p:spPr>
        <p:txBody>
          <a:bodyPr wrap="square" rtlCol="0">
            <a:spAutoFit/>
          </a:bodyPr>
          <a:lstStyle/>
          <a:p>
            <a:r>
              <a:rPr lang="en-GB" sz="4400" b="1" dirty="0">
                <a:solidFill>
                  <a:schemeClr val="bg1"/>
                </a:solidFill>
              </a:rPr>
              <a:t>PROJECT</a:t>
            </a:r>
          </a:p>
          <a:p>
            <a:r>
              <a:rPr lang="en-GB" sz="4400" b="1" dirty="0">
                <a:solidFill>
                  <a:schemeClr val="bg1"/>
                </a:solidFill>
              </a:rPr>
              <a:t>  4</a:t>
            </a:r>
            <a:endParaRPr lang="en-IN" sz="4400" dirty="0"/>
          </a:p>
        </p:txBody>
      </p:sp>
      <p:sp>
        <p:nvSpPr>
          <p:cNvPr id="4" name="TextBox 3">
            <a:extLst>
              <a:ext uri="{FF2B5EF4-FFF2-40B4-BE49-F238E27FC236}">
                <a16:creationId xmlns:a16="http://schemas.microsoft.com/office/drawing/2014/main" id="{33F3F2FE-DD42-63AD-B62B-95D3A6ED1852}"/>
              </a:ext>
            </a:extLst>
          </p:cNvPr>
          <p:cNvSpPr txBox="1"/>
          <p:nvPr/>
        </p:nvSpPr>
        <p:spPr>
          <a:xfrm>
            <a:off x="191069" y="2838734"/>
            <a:ext cx="2674963" cy="1354217"/>
          </a:xfrm>
          <a:prstGeom prst="rect">
            <a:avLst/>
          </a:prstGeom>
          <a:noFill/>
        </p:spPr>
        <p:txBody>
          <a:bodyPr wrap="square" rtlCol="0">
            <a:spAutoFit/>
          </a:bodyPr>
          <a:lstStyle/>
          <a:p>
            <a:r>
              <a:rPr lang="en-GB" sz="3200" b="1" dirty="0">
                <a:solidFill>
                  <a:schemeClr val="bg1"/>
                </a:solidFill>
              </a:rPr>
              <a:t>SUPERSTORES DASHBOARD</a:t>
            </a:r>
            <a:endParaRPr lang="en-IN" sz="3200" b="1" dirty="0">
              <a:solidFill>
                <a:schemeClr val="bg1"/>
              </a:solidFill>
            </a:endParaRPr>
          </a:p>
          <a:p>
            <a:endParaRPr lang="en-IN" dirty="0"/>
          </a:p>
        </p:txBody>
      </p:sp>
    </p:spTree>
    <p:extLst>
      <p:ext uri="{BB962C8B-B14F-4D97-AF65-F5344CB8AC3E}">
        <p14:creationId xmlns:p14="http://schemas.microsoft.com/office/powerpoint/2010/main" val="19856830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363EE1F-3C94-10AD-79EA-59AE41167D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93325" y="1673"/>
            <a:ext cx="9298674" cy="4023110"/>
          </a:xfrm>
          <a:prstGeom prst="rect">
            <a:avLst/>
          </a:prstGeom>
        </p:spPr>
      </p:pic>
      <p:sp>
        <p:nvSpPr>
          <p:cNvPr id="7" name="TextBox 6">
            <a:extLst>
              <a:ext uri="{FF2B5EF4-FFF2-40B4-BE49-F238E27FC236}">
                <a16:creationId xmlns:a16="http://schemas.microsoft.com/office/drawing/2014/main" id="{7283B398-26A0-3455-A0B3-3B9A3DC3D336}"/>
              </a:ext>
            </a:extLst>
          </p:cNvPr>
          <p:cNvSpPr txBox="1"/>
          <p:nvPr/>
        </p:nvSpPr>
        <p:spPr>
          <a:xfrm>
            <a:off x="2866032" y="4024783"/>
            <a:ext cx="9325967" cy="2831544"/>
          </a:xfrm>
          <a:prstGeom prst="rect">
            <a:avLst/>
          </a:prstGeom>
          <a:solidFill>
            <a:schemeClr val="bg2"/>
          </a:solidFill>
        </p:spPr>
        <p:txBody>
          <a:bodyPr wrap="square" rtlCol="0">
            <a:spAutoFit/>
          </a:bodyPr>
          <a:lstStyle/>
          <a:p>
            <a:r>
              <a:rPr lang="en-GB" sz="2000" b="1" i="0" dirty="0">
                <a:effectLst/>
                <a:latin typeface="-apple-system"/>
              </a:rPr>
              <a:t>Bus analysis</a:t>
            </a:r>
            <a:br>
              <a:rPr lang="en-GB" b="0" i="0" dirty="0">
                <a:effectLst/>
                <a:latin typeface="-apple-system"/>
              </a:rPr>
            </a:br>
            <a:br>
              <a:rPr lang="en-GB" b="0" i="0" dirty="0">
                <a:effectLst/>
                <a:latin typeface="-apple-system"/>
              </a:rPr>
            </a:br>
            <a:r>
              <a:rPr lang="en-GB" sz="1400" b="0" i="0" dirty="0">
                <a:effectLst/>
                <a:latin typeface="-apple-system"/>
              </a:rPr>
              <a:t>This data shows all the information of voyage city transit , which shows details of buses</a:t>
            </a:r>
            <a:br>
              <a:rPr lang="en-GB" sz="1400" b="0" i="0" dirty="0">
                <a:effectLst/>
                <a:latin typeface="-apple-system"/>
              </a:rPr>
            </a:br>
            <a:br>
              <a:rPr lang="en-GB" sz="1400" b="0" i="0" dirty="0">
                <a:effectLst/>
                <a:latin typeface="-apple-system"/>
              </a:rPr>
            </a:br>
            <a:r>
              <a:rPr lang="en-GB" sz="1400" b="0" i="0" dirty="0">
                <a:effectLst/>
                <a:latin typeface="-apple-system"/>
              </a:rPr>
              <a:t>Object </a:t>
            </a:r>
            <a:br>
              <a:rPr lang="en-GB" sz="1400" b="0" i="0" dirty="0">
                <a:effectLst/>
                <a:latin typeface="-apple-system"/>
              </a:rPr>
            </a:br>
            <a:r>
              <a:rPr lang="en-GB" sz="1400" b="0" i="0" dirty="0">
                <a:effectLst/>
                <a:latin typeface="-apple-system"/>
              </a:rPr>
              <a:t>Create visualised dashboard which shows peak hour operation , least hour operation ,busiest route ,year distribution of riders and buses utilisation </a:t>
            </a:r>
            <a:br>
              <a:rPr lang="en-GB" sz="1400" b="0" i="0" dirty="0">
                <a:effectLst/>
                <a:latin typeface="-apple-system"/>
              </a:rPr>
            </a:br>
            <a:br>
              <a:rPr lang="en-GB" sz="1400" b="0" i="0" dirty="0">
                <a:effectLst/>
                <a:latin typeface="-apple-system"/>
              </a:rPr>
            </a:br>
            <a:r>
              <a:rPr lang="en-GB" sz="1400" b="0" i="0" dirty="0">
                <a:effectLst/>
                <a:latin typeface="-apple-system"/>
              </a:rPr>
              <a:t>DAX function used</a:t>
            </a:r>
            <a:br>
              <a:rPr lang="en-GB" sz="1400" b="0" i="0" dirty="0">
                <a:effectLst/>
                <a:latin typeface="-apple-system"/>
              </a:rPr>
            </a:br>
            <a:r>
              <a:rPr lang="en-GB" sz="1400" b="0" i="0" dirty="0">
                <a:effectLst/>
                <a:latin typeface="-apple-system"/>
              </a:rPr>
              <a:t>1.      Count</a:t>
            </a:r>
            <a:br>
              <a:rPr lang="en-GB" sz="1400" b="0" i="0" dirty="0">
                <a:effectLst/>
                <a:latin typeface="-apple-system"/>
              </a:rPr>
            </a:br>
            <a:r>
              <a:rPr lang="en-GB" sz="1400" b="0" i="0" dirty="0">
                <a:effectLst/>
                <a:latin typeface="-apple-system"/>
              </a:rPr>
              <a:t>2.      Sum</a:t>
            </a:r>
            <a:br>
              <a:rPr lang="en-GB" sz="1400" b="0" i="0" dirty="0">
                <a:effectLst/>
                <a:latin typeface="-apple-system"/>
              </a:rPr>
            </a:br>
            <a:r>
              <a:rPr lang="en-GB" sz="1400" b="0" i="0" dirty="0">
                <a:effectLst/>
                <a:latin typeface="-apple-system"/>
              </a:rPr>
              <a:t>3.      Divide</a:t>
            </a:r>
            <a:endParaRPr lang="en-IN" sz="1400" dirty="0"/>
          </a:p>
        </p:txBody>
      </p:sp>
      <p:sp>
        <p:nvSpPr>
          <p:cNvPr id="8" name="TextBox 7">
            <a:extLst>
              <a:ext uri="{FF2B5EF4-FFF2-40B4-BE49-F238E27FC236}">
                <a16:creationId xmlns:a16="http://schemas.microsoft.com/office/drawing/2014/main" id="{CCC43AA0-1450-ECC2-47B1-5096498D5C0E}"/>
              </a:ext>
            </a:extLst>
          </p:cNvPr>
          <p:cNvSpPr txBox="1"/>
          <p:nvPr/>
        </p:nvSpPr>
        <p:spPr>
          <a:xfrm>
            <a:off x="7315200" y="805106"/>
            <a:ext cx="2456596" cy="769441"/>
          </a:xfrm>
          <a:prstGeom prst="rect">
            <a:avLst/>
          </a:prstGeom>
          <a:noFill/>
        </p:spPr>
        <p:txBody>
          <a:bodyPr wrap="square" rtlCol="0">
            <a:spAutoFit/>
          </a:bodyPr>
          <a:lstStyle/>
          <a:p>
            <a:r>
              <a:rPr lang="en-GB" sz="4400" b="1" dirty="0">
                <a:solidFill>
                  <a:schemeClr val="bg1"/>
                </a:solidFill>
              </a:rPr>
              <a:t>5</a:t>
            </a:r>
            <a:endParaRPr lang="en-IN" sz="4400" b="1" dirty="0">
              <a:solidFill>
                <a:schemeClr val="bg1"/>
              </a:solidFill>
            </a:endParaRPr>
          </a:p>
        </p:txBody>
      </p:sp>
      <p:sp>
        <p:nvSpPr>
          <p:cNvPr id="2" name="Rectangle 1">
            <a:extLst>
              <a:ext uri="{FF2B5EF4-FFF2-40B4-BE49-F238E27FC236}">
                <a16:creationId xmlns:a16="http://schemas.microsoft.com/office/drawing/2014/main" id="{D6EF6B56-C415-0FC5-2208-992228054A38}"/>
              </a:ext>
            </a:extLst>
          </p:cNvPr>
          <p:cNvSpPr/>
          <p:nvPr/>
        </p:nvSpPr>
        <p:spPr>
          <a:xfrm>
            <a:off x="0" y="-1673"/>
            <a:ext cx="2866032" cy="685800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4FFA113B-535D-FBF7-BDAF-2758A90D3B36}"/>
              </a:ext>
            </a:extLst>
          </p:cNvPr>
          <p:cNvSpPr txBox="1"/>
          <p:nvPr/>
        </p:nvSpPr>
        <p:spPr>
          <a:xfrm>
            <a:off x="259307" y="805106"/>
            <a:ext cx="2374711" cy="1723549"/>
          </a:xfrm>
          <a:prstGeom prst="rect">
            <a:avLst/>
          </a:prstGeom>
          <a:noFill/>
        </p:spPr>
        <p:txBody>
          <a:bodyPr wrap="square" rtlCol="0">
            <a:spAutoFit/>
          </a:bodyPr>
          <a:lstStyle/>
          <a:p>
            <a:r>
              <a:rPr lang="en-GB" sz="4400" b="1" dirty="0">
                <a:solidFill>
                  <a:schemeClr val="bg1"/>
                </a:solidFill>
              </a:rPr>
              <a:t>PROJECT</a:t>
            </a:r>
          </a:p>
          <a:p>
            <a:r>
              <a:rPr lang="en-GB" sz="4400" b="1" dirty="0">
                <a:solidFill>
                  <a:schemeClr val="bg1"/>
                </a:solidFill>
              </a:rPr>
              <a:t>  5</a:t>
            </a:r>
          </a:p>
          <a:p>
            <a:endParaRPr lang="en-IN" dirty="0"/>
          </a:p>
        </p:txBody>
      </p:sp>
      <p:sp>
        <p:nvSpPr>
          <p:cNvPr id="5" name="TextBox 4">
            <a:extLst>
              <a:ext uri="{FF2B5EF4-FFF2-40B4-BE49-F238E27FC236}">
                <a16:creationId xmlns:a16="http://schemas.microsoft.com/office/drawing/2014/main" id="{0005E2D9-266B-40C9-FD8A-1145D16FB253}"/>
              </a:ext>
            </a:extLst>
          </p:cNvPr>
          <p:cNvSpPr txBox="1"/>
          <p:nvPr/>
        </p:nvSpPr>
        <p:spPr>
          <a:xfrm>
            <a:off x="259307" y="2855232"/>
            <a:ext cx="2019868" cy="2339102"/>
          </a:xfrm>
          <a:prstGeom prst="rect">
            <a:avLst/>
          </a:prstGeom>
          <a:noFill/>
        </p:spPr>
        <p:txBody>
          <a:bodyPr wrap="square" rtlCol="0">
            <a:spAutoFit/>
          </a:bodyPr>
          <a:lstStyle/>
          <a:p>
            <a:r>
              <a:rPr lang="en-GB" sz="3200" b="1" dirty="0">
                <a:solidFill>
                  <a:schemeClr val="bg1"/>
                </a:solidFill>
              </a:rPr>
              <a:t>VOYAGE LINE CITY TRANSIT ANALYSIS</a:t>
            </a:r>
            <a:endParaRPr lang="en-IN" sz="3200" b="1" dirty="0">
              <a:solidFill>
                <a:schemeClr val="bg1"/>
              </a:solidFill>
            </a:endParaRPr>
          </a:p>
          <a:p>
            <a:endParaRPr lang="en-IN" dirty="0"/>
          </a:p>
        </p:txBody>
      </p:sp>
    </p:spTree>
    <p:extLst>
      <p:ext uri="{BB962C8B-B14F-4D97-AF65-F5344CB8AC3E}">
        <p14:creationId xmlns:p14="http://schemas.microsoft.com/office/powerpoint/2010/main" val="2574875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FDE6DC7-D666-31A2-5784-8391CE6552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6032" y="0"/>
            <a:ext cx="5063317" cy="3939485"/>
          </a:xfrm>
          <a:prstGeom prst="rect">
            <a:avLst/>
          </a:prstGeom>
        </p:spPr>
      </p:pic>
      <p:pic>
        <p:nvPicPr>
          <p:cNvPr id="8" name="Picture 7">
            <a:extLst>
              <a:ext uri="{FF2B5EF4-FFF2-40B4-BE49-F238E27FC236}">
                <a16:creationId xmlns:a16="http://schemas.microsoft.com/office/drawing/2014/main" id="{78AA0940-3188-3043-5CA8-F390E4B5B0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9349" y="1673"/>
            <a:ext cx="4262651" cy="3937812"/>
          </a:xfrm>
          <a:prstGeom prst="rect">
            <a:avLst/>
          </a:prstGeom>
        </p:spPr>
      </p:pic>
      <p:pic>
        <p:nvPicPr>
          <p:cNvPr id="10" name="Picture 9">
            <a:extLst>
              <a:ext uri="{FF2B5EF4-FFF2-40B4-BE49-F238E27FC236}">
                <a16:creationId xmlns:a16="http://schemas.microsoft.com/office/drawing/2014/main" id="{8D75B30C-1F07-4AB2-8F52-FC6DBF63554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22776" y="3939485"/>
            <a:ext cx="3969223" cy="2916842"/>
          </a:xfrm>
          <a:prstGeom prst="rect">
            <a:avLst/>
          </a:prstGeom>
        </p:spPr>
      </p:pic>
      <p:sp>
        <p:nvSpPr>
          <p:cNvPr id="11" name="TextBox 10">
            <a:extLst>
              <a:ext uri="{FF2B5EF4-FFF2-40B4-BE49-F238E27FC236}">
                <a16:creationId xmlns:a16="http://schemas.microsoft.com/office/drawing/2014/main" id="{93E951E0-CE9C-A2F5-D5ED-E6BE6079CA20}"/>
              </a:ext>
            </a:extLst>
          </p:cNvPr>
          <p:cNvSpPr txBox="1"/>
          <p:nvPr/>
        </p:nvSpPr>
        <p:spPr>
          <a:xfrm>
            <a:off x="2866032" y="3939485"/>
            <a:ext cx="5356744" cy="2893100"/>
          </a:xfrm>
          <a:prstGeom prst="rect">
            <a:avLst/>
          </a:prstGeom>
          <a:solidFill>
            <a:schemeClr val="accent6">
              <a:lumMod val="60000"/>
              <a:lumOff val="40000"/>
            </a:schemeClr>
          </a:solidFill>
        </p:spPr>
        <p:txBody>
          <a:bodyPr wrap="square" rtlCol="0">
            <a:spAutoFit/>
          </a:bodyPr>
          <a:lstStyle/>
          <a:p>
            <a:r>
              <a:rPr lang="en-GB" sz="1400" b="1" i="0" dirty="0">
                <a:effectLst/>
                <a:latin typeface="-apple-system"/>
              </a:rPr>
              <a:t>HOPITAL PROJECT </a:t>
            </a:r>
            <a:br>
              <a:rPr lang="en-GB" sz="1400" b="0" i="0" dirty="0">
                <a:effectLst/>
                <a:latin typeface="-apple-system"/>
              </a:rPr>
            </a:br>
            <a:r>
              <a:rPr lang="en-GB" sz="1400" b="0" i="0" dirty="0">
                <a:effectLst/>
                <a:latin typeface="-apple-system"/>
              </a:rPr>
              <a:t>This is publicly available health care data ,there are two type of data </a:t>
            </a:r>
            <a:br>
              <a:rPr lang="en-GB" sz="1400" b="0" i="0" dirty="0">
                <a:effectLst/>
                <a:latin typeface="-apple-system"/>
              </a:rPr>
            </a:br>
            <a:r>
              <a:rPr lang="en-GB" sz="1400" b="0" i="0" dirty="0">
                <a:effectLst/>
                <a:latin typeface="-apple-system"/>
              </a:rPr>
              <a:t>1 . Inpatient data</a:t>
            </a:r>
            <a:br>
              <a:rPr lang="en-GB" sz="1400" b="0" i="0" dirty="0">
                <a:effectLst/>
                <a:latin typeface="-apple-system"/>
              </a:rPr>
            </a:br>
            <a:r>
              <a:rPr lang="en-GB" sz="1400" b="0" i="0" dirty="0">
                <a:effectLst/>
                <a:latin typeface="-apple-system"/>
              </a:rPr>
              <a:t>2.Outpatient data </a:t>
            </a:r>
            <a:br>
              <a:rPr lang="en-GB" sz="1400" b="0" i="0" dirty="0">
                <a:effectLst/>
                <a:latin typeface="-apple-system"/>
              </a:rPr>
            </a:br>
            <a:r>
              <a:rPr lang="en-GB" sz="1400" b="0" i="0" dirty="0">
                <a:effectLst/>
                <a:latin typeface="-apple-system"/>
              </a:rPr>
              <a:t>Objective </a:t>
            </a:r>
            <a:br>
              <a:rPr lang="en-GB" sz="1400" b="0" i="0" dirty="0">
                <a:effectLst/>
                <a:latin typeface="-apple-system"/>
              </a:rPr>
            </a:br>
            <a:r>
              <a:rPr lang="en-GB" sz="1400" b="0" i="0" dirty="0">
                <a:effectLst/>
                <a:latin typeface="-apple-system"/>
              </a:rPr>
              <a:t>To create attractive dashboard that shows both median and average value of patients and </a:t>
            </a:r>
            <a:br>
              <a:rPr lang="en-GB" sz="1400" b="0" i="0" dirty="0">
                <a:effectLst/>
                <a:latin typeface="-apple-system"/>
              </a:rPr>
            </a:br>
            <a:r>
              <a:rPr lang="en-GB" sz="1400" b="0" i="0" dirty="0">
                <a:effectLst/>
                <a:latin typeface="-apple-system"/>
              </a:rPr>
              <a:t>To find monthly trend analysis of 2018,2019,2020,2021. And the table that shows detailed view of patients .</a:t>
            </a:r>
            <a:br>
              <a:rPr lang="en-GB" sz="1400" b="0" i="0" dirty="0">
                <a:effectLst/>
                <a:latin typeface="-apple-system"/>
              </a:rPr>
            </a:br>
            <a:r>
              <a:rPr lang="en-GB" sz="1400" b="0" i="0" dirty="0">
                <a:effectLst/>
                <a:latin typeface="-apple-system"/>
              </a:rPr>
              <a:t>use drill down to show another page.</a:t>
            </a:r>
          </a:p>
          <a:p>
            <a:r>
              <a:rPr lang="en-GB" sz="1400" b="0" i="0" dirty="0">
                <a:effectLst/>
                <a:latin typeface="-apple-system"/>
              </a:rPr>
              <a:t>Matrix used </a:t>
            </a:r>
            <a:br>
              <a:rPr lang="en-GB" sz="1400" b="0" i="0" dirty="0">
                <a:effectLst/>
                <a:latin typeface="-apple-system"/>
              </a:rPr>
            </a:br>
            <a:r>
              <a:rPr lang="en-GB" sz="1400" b="0" i="0" dirty="0">
                <a:effectLst/>
                <a:latin typeface="-apple-system"/>
              </a:rPr>
              <a:t>1.      Median </a:t>
            </a:r>
            <a:br>
              <a:rPr lang="en-GB" sz="1400" b="0" i="0" dirty="0">
                <a:effectLst/>
                <a:latin typeface="-apple-system"/>
              </a:rPr>
            </a:br>
            <a:r>
              <a:rPr lang="en-GB" sz="1400" b="0" i="0" dirty="0">
                <a:effectLst/>
                <a:latin typeface="-apple-system"/>
              </a:rPr>
              <a:t>2.      Average </a:t>
            </a:r>
            <a:endParaRPr lang="en-IN" sz="1400" dirty="0"/>
          </a:p>
        </p:txBody>
      </p:sp>
      <p:sp>
        <p:nvSpPr>
          <p:cNvPr id="12" name="TextBox 11">
            <a:extLst>
              <a:ext uri="{FF2B5EF4-FFF2-40B4-BE49-F238E27FC236}">
                <a16:creationId xmlns:a16="http://schemas.microsoft.com/office/drawing/2014/main" id="{64372094-D3AD-CE5B-B16A-B190BD6B83E6}"/>
              </a:ext>
            </a:extLst>
          </p:cNvPr>
          <p:cNvSpPr txBox="1"/>
          <p:nvPr/>
        </p:nvSpPr>
        <p:spPr>
          <a:xfrm>
            <a:off x="5647904" y="1409144"/>
            <a:ext cx="2320118" cy="769441"/>
          </a:xfrm>
          <a:prstGeom prst="rect">
            <a:avLst/>
          </a:prstGeom>
          <a:noFill/>
        </p:spPr>
        <p:txBody>
          <a:bodyPr wrap="square" rtlCol="0">
            <a:spAutoFit/>
          </a:bodyPr>
          <a:lstStyle/>
          <a:p>
            <a:r>
              <a:rPr lang="en-GB" sz="4400" b="1" dirty="0">
                <a:solidFill>
                  <a:schemeClr val="bg1"/>
                </a:solidFill>
              </a:rPr>
              <a:t> </a:t>
            </a:r>
          </a:p>
        </p:txBody>
      </p:sp>
      <p:sp>
        <p:nvSpPr>
          <p:cNvPr id="2" name="Rectangle 1">
            <a:extLst>
              <a:ext uri="{FF2B5EF4-FFF2-40B4-BE49-F238E27FC236}">
                <a16:creationId xmlns:a16="http://schemas.microsoft.com/office/drawing/2014/main" id="{6E9A87C0-5446-2798-40DF-E71FBF4EE709}"/>
              </a:ext>
            </a:extLst>
          </p:cNvPr>
          <p:cNvSpPr/>
          <p:nvPr/>
        </p:nvSpPr>
        <p:spPr>
          <a:xfrm>
            <a:off x="0" y="-1673"/>
            <a:ext cx="2866032" cy="685800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C10ED8EA-CA1A-575D-1B25-5D799558CF21}"/>
              </a:ext>
            </a:extLst>
          </p:cNvPr>
          <p:cNvSpPr txBox="1"/>
          <p:nvPr/>
        </p:nvSpPr>
        <p:spPr>
          <a:xfrm>
            <a:off x="313898" y="1201003"/>
            <a:ext cx="2408827" cy="1723549"/>
          </a:xfrm>
          <a:prstGeom prst="rect">
            <a:avLst/>
          </a:prstGeom>
          <a:noFill/>
        </p:spPr>
        <p:txBody>
          <a:bodyPr wrap="square" rtlCol="0">
            <a:spAutoFit/>
          </a:bodyPr>
          <a:lstStyle/>
          <a:p>
            <a:r>
              <a:rPr lang="en-GB" sz="4400" b="1" dirty="0">
                <a:solidFill>
                  <a:schemeClr val="bg1"/>
                </a:solidFill>
              </a:rPr>
              <a:t>PROJECT</a:t>
            </a:r>
          </a:p>
          <a:p>
            <a:r>
              <a:rPr lang="en-GB" sz="4400" b="1" dirty="0">
                <a:solidFill>
                  <a:schemeClr val="bg1"/>
                </a:solidFill>
              </a:rPr>
              <a:t>  6</a:t>
            </a:r>
          </a:p>
          <a:p>
            <a:endParaRPr lang="en-IN" dirty="0"/>
          </a:p>
        </p:txBody>
      </p:sp>
      <p:sp>
        <p:nvSpPr>
          <p:cNvPr id="5" name="TextBox 4">
            <a:extLst>
              <a:ext uri="{FF2B5EF4-FFF2-40B4-BE49-F238E27FC236}">
                <a16:creationId xmlns:a16="http://schemas.microsoft.com/office/drawing/2014/main" id="{5071B863-544C-A6B1-EEB4-4CF95153A642}"/>
              </a:ext>
            </a:extLst>
          </p:cNvPr>
          <p:cNvSpPr txBox="1"/>
          <p:nvPr/>
        </p:nvSpPr>
        <p:spPr>
          <a:xfrm>
            <a:off x="313898" y="3450119"/>
            <a:ext cx="2091520" cy="1354217"/>
          </a:xfrm>
          <a:prstGeom prst="rect">
            <a:avLst/>
          </a:prstGeom>
          <a:noFill/>
        </p:spPr>
        <p:txBody>
          <a:bodyPr wrap="square" rtlCol="0">
            <a:spAutoFit/>
          </a:bodyPr>
          <a:lstStyle/>
          <a:p>
            <a:r>
              <a:rPr lang="en-GB" sz="3200" b="1" dirty="0">
                <a:solidFill>
                  <a:schemeClr val="bg1"/>
                </a:solidFill>
              </a:rPr>
              <a:t>HOSPITAL</a:t>
            </a:r>
          </a:p>
          <a:p>
            <a:r>
              <a:rPr lang="en-GB" sz="3200" b="1" dirty="0">
                <a:solidFill>
                  <a:schemeClr val="bg1"/>
                </a:solidFill>
              </a:rPr>
              <a:t>ANALYSIS</a:t>
            </a:r>
            <a:endParaRPr lang="en-IN" sz="3200" b="1" dirty="0">
              <a:solidFill>
                <a:schemeClr val="bg1"/>
              </a:solidFill>
            </a:endParaRPr>
          </a:p>
          <a:p>
            <a:endParaRPr lang="en-IN" dirty="0"/>
          </a:p>
        </p:txBody>
      </p:sp>
    </p:spTree>
    <p:extLst>
      <p:ext uri="{BB962C8B-B14F-4D97-AF65-F5344CB8AC3E}">
        <p14:creationId xmlns:p14="http://schemas.microsoft.com/office/powerpoint/2010/main" val="22823505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2033A64-5E4D-9EE6-66F2-2F6E0E2BA6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66032" y="1673"/>
            <a:ext cx="9325968" cy="4502088"/>
          </a:xfrm>
          <a:prstGeom prst="rect">
            <a:avLst/>
          </a:prstGeom>
        </p:spPr>
      </p:pic>
      <p:sp>
        <p:nvSpPr>
          <p:cNvPr id="7" name="TextBox 6">
            <a:extLst>
              <a:ext uri="{FF2B5EF4-FFF2-40B4-BE49-F238E27FC236}">
                <a16:creationId xmlns:a16="http://schemas.microsoft.com/office/drawing/2014/main" id="{A4BE9F38-1E93-73B4-0CCF-6EEC0D60DE92}"/>
              </a:ext>
            </a:extLst>
          </p:cNvPr>
          <p:cNvSpPr txBox="1"/>
          <p:nvPr/>
        </p:nvSpPr>
        <p:spPr>
          <a:xfrm>
            <a:off x="2866032" y="4389396"/>
            <a:ext cx="9325968" cy="2462213"/>
          </a:xfrm>
          <a:prstGeom prst="rect">
            <a:avLst/>
          </a:prstGeom>
          <a:solidFill>
            <a:schemeClr val="bg2">
              <a:lumMod val="75000"/>
            </a:schemeClr>
          </a:solidFill>
        </p:spPr>
        <p:txBody>
          <a:bodyPr wrap="square" rtlCol="0">
            <a:spAutoFit/>
          </a:bodyPr>
          <a:lstStyle/>
          <a:p>
            <a:r>
              <a:rPr lang="en-GB" sz="1400" b="1" i="0" dirty="0">
                <a:effectLst/>
                <a:latin typeface="-apple-system"/>
              </a:rPr>
              <a:t>Madhave store </a:t>
            </a:r>
            <a:br>
              <a:rPr lang="en-GB" sz="1400" b="0" i="0" dirty="0">
                <a:effectLst/>
                <a:latin typeface="-apple-system"/>
              </a:rPr>
            </a:br>
            <a:br>
              <a:rPr lang="en-GB" sz="1400" b="0" i="0" dirty="0">
                <a:effectLst/>
                <a:latin typeface="-apple-system"/>
              </a:rPr>
            </a:br>
            <a:r>
              <a:rPr lang="en-GB" sz="1400" b="0" i="0" dirty="0">
                <a:effectLst/>
                <a:latin typeface="-apple-system"/>
              </a:rPr>
              <a:t>Analysed e-commerce sales data created or interacted using power bi </a:t>
            </a:r>
            <a:br>
              <a:rPr lang="en-GB" sz="1400" b="0" i="0" dirty="0">
                <a:effectLst/>
                <a:latin typeface="-apple-system"/>
              </a:rPr>
            </a:br>
            <a:br>
              <a:rPr lang="en-GB" sz="1400" b="0" i="0" dirty="0">
                <a:effectLst/>
                <a:latin typeface="-apple-system"/>
              </a:rPr>
            </a:br>
            <a:r>
              <a:rPr lang="en-GB" sz="1400" b="0" i="0" dirty="0">
                <a:effectLst/>
                <a:latin typeface="-apple-system"/>
              </a:rPr>
              <a:t>Objective </a:t>
            </a:r>
            <a:br>
              <a:rPr lang="en-GB" sz="1400" b="0" i="0" dirty="0">
                <a:effectLst/>
                <a:latin typeface="-apple-system"/>
              </a:rPr>
            </a:br>
            <a:r>
              <a:rPr lang="en-GB" sz="1400" b="0" i="0" dirty="0">
                <a:effectLst/>
                <a:latin typeface="-apple-system"/>
              </a:rPr>
              <a:t>Owner of Madhave stores want to create a dashboard to track their online sales across India.</a:t>
            </a:r>
          </a:p>
          <a:p>
            <a:br>
              <a:rPr lang="en-GB" sz="1400" b="0" i="0" dirty="0">
                <a:effectLst/>
                <a:latin typeface="-apple-system"/>
              </a:rPr>
            </a:br>
            <a:r>
              <a:rPr lang="en-GB" sz="1400" b="0" i="0" dirty="0">
                <a:effectLst/>
                <a:latin typeface="-apple-system"/>
              </a:rPr>
              <a:t>Learnings </a:t>
            </a:r>
            <a:br>
              <a:rPr lang="en-GB" sz="1400" b="0" i="0" dirty="0">
                <a:effectLst/>
                <a:latin typeface="-apple-system"/>
              </a:rPr>
            </a:br>
            <a:r>
              <a:rPr lang="en-GB" sz="1400" b="0" i="0" dirty="0">
                <a:effectLst/>
                <a:latin typeface="-apple-system"/>
              </a:rPr>
              <a:t>Created interactive dashboard to track and analyse online sales data </a:t>
            </a:r>
            <a:br>
              <a:rPr lang="en-GB" sz="1400" b="0" i="0" dirty="0">
                <a:effectLst/>
                <a:latin typeface="-apple-system"/>
              </a:rPr>
            </a:br>
            <a:r>
              <a:rPr lang="en-GB" sz="1400" b="0" i="0" dirty="0">
                <a:effectLst/>
                <a:latin typeface="-apple-system"/>
              </a:rPr>
              <a:t>Created connections, join new tables , calculations to manipulate data and enable user driven parameter for visualisations.</a:t>
            </a:r>
            <a:br>
              <a:rPr lang="en-GB" sz="1400" b="0" i="0" dirty="0">
                <a:effectLst/>
                <a:latin typeface="-apple-system"/>
              </a:rPr>
            </a:br>
            <a:r>
              <a:rPr lang="en-GB" sz="1400" b="0" i="0" dirty="0">
                <a:effectLst/>
                <a:latin typeface="-apple-system"/>
              </a:rPr>
              <a:t>Used different types of customized visualisation (bar chart, donut chart ,slicers </a:t>
            </a:r>
            <a:endParaRPr lang="en-IN" sz="1400" dirty="0"/>
          </a:p>
        </p:txBody>
      </p:sp>
      <p:sp>
        <p:nvSpPr>
          <p:cNvPr id="2" name="Rectangle 1">
            <a:extLst>
              <a:ext uri="{FF2B5EF4-FFF2-40B4-BE49-F238E27FC236}">
                <a16:creationId xmlns:a16="http://schemas.microsoft.com/office/drawing/2014/main" id="{AEE08BEA-5E2A-1ECF-D0F2-D51A04E80041}"/>
              </a:ext>
            </a:extLst>
          </p:cNvPr>
          <p:cNvSpPr/>
          <p:nvPr/>
        </p:nvSpPr>
        <p:spPr>
          <a:xfrm>
            <a:off x="0" y="-1673"/>
            <a:ext cx="2866032" cy="685800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 name="TextBox 2">
            <a:extLst>
              <a:ext uri="{FF2B5EF4-FFF2-40B4-BE49-F238E27FC236}">
                <a16:creationId xmlns:a16="http://schemas.microsoft.com/office/drawing/2014/main" id="{CE9CCCE4-9F13-E882-64D1-3F92820DE8B9}"/>
              </a:ext>
            </a:extLst>
          </p:cNvPr>
          <p:cNvSpPr txBox="1"/>
          <p:nvPr/>
        </p:nvSpPr>
        <p:spPr>
          <a:xfrm>
            <a:off x="191070" y="955343"/>
            <a:ext cx="2674962" cy="1723549"/>
          </a:xfrm>
          <a:prstGeom prst="rect">
            <a:avLst/>
          </a:prstGeom>
          <a:noFill/>
        </p:spPr>
        <p:txBody>
          <a:bodyPr wrap="square" rtlCol="0">
            <a:spAutoFit/>
          </a:bodyPr>
          <a:lstStyle/>
          <a:p>
            <a:r>
              <a:rPr lang="en-GB" sz="4400" b="1" dirty="0">
                <a:solidFill>
                  <a:schemeClr val="bg1"/>
                </a:solidFill>
              </a:rPr>
              <a:t>PROJECT</a:t>
            </a:r>
          </a:p>
          <a:p>
            <a:r>
              <a:rPr lang="en-GB" sz="4400" b="1" dirty="0">
                <a:solidFill>
                  <a:schemeClr val="bg1"/>
                </a:solidFill>
              </a:rPr>
              <a:t>  7</a:t>
            </a:r>
          </a:p>
          <a:p>
            <a:endParaRPr lang="en-IN" dirty="0"/>
          </a:p>
        </p:txBody>
      </p:sp>
      <p:sp>
        <p:nvSpPr>
          <p:cNvPr id="5" name="TextBox 4">
            <a:extLst>
              <a:ext uri="{FF2B5EF4-FFF2-40B4-BE49-F238E27FC236}">
                <a16:creationId xmlns:a16="http://schemas.microsoft.com/office/drawing/2014/main" id="{9F278CC8-B669-12F7-D20A-E9C9E474D353}"/>
              </a:ext>
            </a:extLst>
          </p:cNvPr>
          <p:cNvSpPr txBox="1"/>
          <p:nvPr/>
        </p:nvSpPr>
        <p:spPr>
          <a:xfrm>
            <a:off x="191070" y="3255779"/>
            <a:ext cx="2483892" cy="1846659"/>
          </a:xfrm>
          <a:prstGeom prst="rect">
            <a:avLst/>
          </a:prstGeom>
          <a:noFill/>
        </p:spPr>
        <p:txBody>
          <a:bodyPr wrap="square" rtlCol="0">
            <a:spAutoFit/>
          </a:bodyPr>
          <a:lstStyle/>
          <a:p>
            <a:r>
              <a:rPr lang="en-GB" sz="3200" b="1" dirty="0">
                <a:solidFill>
                  <a:schemeClr val="bg1"/>
                </a:solidFill>
              </a:rPr>
              <a:t>MADHAVE STORE ANALYSIS</a:t>
            </a:r>
            <a:endParaRPr lang="en-IN" sz="3200" b="1" dirty="0">
              <a:solidFill>
                <a:schemeClr val="bg1"/>
              </a:solidFill>
            </a:endParaRPr>
          </a:p>
          <a:p>
            <a:endParaRPr lang="en-IN" dirty="0"/>
          </a:p>
        </p:txBody>
      </p:sp>
    </p:spTree>
    <p:extLst>
      <p:ext uri="{BB962C8B-B14F-4D97-AF65-F5344CB8AC3E}">
        <p14:creationId xmlns:p14="http://schemas.microsoft.com/office/powerpoint/2010/main" val="369664891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TotalTime>
  <Words>961</Words>
  <Application>Microsoft Office PowerPoint</Application>
  <PresentationFormat>Widescreen</PresentationFormat>
  <Paragraphs>82</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-apple-system</vt:lpstr>
      <vt:lpstr>Arial</vt:lpstr>
      <vt:lpstr>Brush Script MT</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manju mv</dc:creator>
  <cp:lastModifiedBy>manju mv</cp:lastModifiedBy>
  <cp:revision>10</cp:revision>
  <dcterms:created xsi:type="dcterms:W3CDTF">2024-03-26T10:16:44Z</dcterms:created>
  <dcterms:modified xsi:type="dcterms:W3CDTF">2024-03-28T10:36:36Z</dcterms:modified>
</cp:coreProperties>
</file>

<file path=docProps/thumbnail.jpeg>
</file>